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96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94DE7-2D5A-45D0-96F2-36F0F33D816E}" type="datetimeFigureOut">
              <a:rPr lang="ru-RU" smtClean="0"/>
              <a:t>12.01.2009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649B-5091-4BD5-BF43-8F1F837C73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94DE7-2D5A-45D0-96F2-36F0F33D816E}" type="datetimeFigureOut">
              <a:rPr lang="ru-RU" smtClean="0"/>
              <a:t>12.01.2009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649B-5091-4BD5-BF43-8F1F837C73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94DE7-2D5A-45D0-96F2-36F0F33D816E}" type="datetimeFigureOut">
              <a:rPr lang="ru-RU" smtClean="0"/>
              <a:t>12.01.2009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649B-5091-4BD5-BF43-8F1F837C73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94DE7-2D5A-45D0-96F2-36F0F33D816E}" type="datetimeFigureOut">
              <a:rPr lang="ru-RU" smtClean="0"/>
              <a:t>12.01.2009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649B-5091-4BD5-BF43-8F1F837C73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94DE7-2D5A-45D0-96F2-36F0F33D816E}" type="datetimeFigureOut">
              <a:rPr lang="ru-RU" smtClean="0"/>
              <a:t>12.01.2009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649B-5091-4BD5-BF43-8F1F837C73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94DE7-2D5A-45D0-96F2-36F0F33D816E}" type="datetimeFigureOut">
              <a:rPr lang="ru-RU" smtClean="0"/>
              <a:t>12.01.2009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649B-5091-4BD5-BF43-8F1F837C73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94DE7-2D5A-45D0-96F2-36F0F33D816E}" type="datetimeFigureOut">
              <a:rPr lang="ru-RU" smtClean="0"/>
              <a:t>12.01.2009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649B-5091-4BD5-BF43-8F1F837C73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94DE7-2D5A-45D0-96F2-36F0F33D816E}" type="datetimeFigureOut">
              <a:rPr lang="ru-RU" smtClean="0"/>
              <a:t>12.01.2009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649B-5091-4BD5-BF43-8F1F837C73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94DE7-2D5A-45D0-96F2-36F0F33D816E}" type="datetimeFigureOut">
              <a:rPr lang="ru-RU" smtClean="0"/>
              <a:t>12.01.2009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649B-5091-4BD5-BF43-8F1F837C73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94DE7-2D5A-45D0-96F2-36F0F33D816E}" type="datetimeFigureOut">
              <a:rPr lang="ru-RU" smtClean="0"/>
              <a:t>12.01.2009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649B-5091-4BD5-BF43-8F1F837C73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94DE7-2D5A-45D0-96F2-36F0F33D816E}" type="datetimeFigureOut">
              <a:rPr lang="ru-RU" smtClean="0"/>
              <a:t>12.01.2009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649B-5091-4BD5-BF43-8F1F837C73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94DE7-2D5A-45D0-96F2-36F0F33D816E}" type="datetimeFigureOut">
              <a:rPr lang="ru-RU" smtClean="0"/>
              <a:t>12.01.2009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A649B-5091-4BD5-BF43-8F1F837C738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Unit 5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Lesson 4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 day in my life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Do you </a:t>
            </a:r>
            <a:r>
              <a:rPr lang="en-US" dirty="0"/>
              <a:t>k</a:t>
            </a:r>
            <a:r>
              <a:rPr lang="en-US" dirty="0" smtClean="0"/>
              <a:t>now the vocabulary?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00174"/>
            <a:ext cx="221457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571612"/>
            <a:ext cx="214314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1571612"/>
            <a:ext cx="200026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4286256"/>
            <a:ext cx="178595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4286256"/>
            <a:ext cx="200026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86446" y="4357694"/>
            <a:ext cx="250033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00034" y="3714752"/>
            <a:ext cx="240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</a:t>
            </a:r>
            <a:r>
              <a:rPr lang="en-US" b="1" dirty="0" smtClean="0"/>
              <a:t>lay computer games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786182" y="3643314"/>
            <a:ext cx="1216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h</a:t>
            </a:r>
            <a:r>
              <a:rPr lang="en-US" b="1" dirty="0" smtClean="0">
                <a:solidFill>
                  <a:srgbClr val="FFFF00"/>
                </a:solidFill>
              </a:rPr>
              <a:t>ave lunch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15140" y="3571876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d</a:t>
            </a:r>
            <a:r>
              <a:rPr lang="en-US" b="1" dirty="0" smtClean="0">
                <a:solidFill>
                  <a:srgbClr val="FFFF00"/>
                </a:solidFill>
              </a:rPr>
              <a:t>o sports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58" y="6357958"/>
            <a:ext cx="2597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</a:t>
            </a:r>
            <a:r>
              <a:rPr lang="en-US" b="1" dirty="0" smtClean="0"/>
              <a:t>ake my dog for a walk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428992" y="635795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</a:t>
            </a:r>
            <a:r>
              <a:rPr lang="en-US" b="1" dirty="0" smtClean="0"/>
              <a:t>o to school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215074" y="614364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g</a:t>
            </a:r>
            <a:r>
              <a:rPr lang="en-US" b="1" dirty="0" smtClean="0">
                <a:solidFill>
                  <a:srgbClr val="FFFF00"/>
                </a:solidFill>
              </a:rPr>
              <a:t>o for a walk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Do you know the vocabulary?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14488"/>
            <a:ext cx="257176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857364"/>
            <a:ext cx="2432339" cy="183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1785926"/>
            <a:ext cx="235745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4214818"/>
            <a:ext cx="1928826" cy="210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4143380"/>
            <a:ext cx="20002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57884" y="4143380"/>
            <a:ext cx="250033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28662" y="350043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w</a:t>
            </a:r>
            <a:r>
              <a:rPr lang="en-US" b="1" dirty="0" smtClean="0">
                <a:solidFill>
                  <a:srgbClr val="FFFF00"/>
                </a:solidFill>
              </a:rPr>
              <a:t>atch TV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6182" y="3429000"/>
            <a:ext cx="1518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</a:t>
            </a:r>
            <a:r>
              <a:rPr lang="en-US" b="1" dirty="0" smtClean="0"/>
              <a:t>o homework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15140" y="3357562"/>
            <a:ext cx="1075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g</a:t>
            </a:r>
            <a:r>
              <a:rPr lang="en-US" b="1" dirty="0" smtClean="0"/>
              <a:t>o to bed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57224" y="6000768"/>
            <a:ext cx="1589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</a:t>
            </a:r>
            <a:r>
              <a:rPr lang="en-US" b="1" dirty="0" smtClean="0"/>
              <a:t>ave breakfast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714744" y="5929330"/>
            <a:ext cx="1317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h</a:t>
            </a:r>
            <a:r>
              <a:rPr lang="en-US" b="1" dirty="0" smtClean="0">
                <a:solidFill>
                  <a:srgbClr val="FFFF00"/>
                </a:solidFill>
              </a:rPr>
              <a:t>ave dinner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00826" y="5786454"/>
            <a:ext cx="1298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c</a:t>
            </a:r>
            <a:r>
              <a:rPr lang="en-US" b="1" dirty="0" smtClean="0">
                <a:solidFill>
                  <a:srgbClr val="FFFF00"/>
                </a:solidFill>
              </a:rPr>
              <a:t>ome home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2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Чтение окончания –</a:t>
            </a:r>
            <a:r>
              <a:rPr lang="en-US" b="1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, -</a:t>
            </a:r>
            <a:r>
              <a:rPr lang="en-US" b="1" dirty="0" err="1" smtClean="0">
                <a:solidFill>
                  <a:srgbClr val="FF0000"/>
                </a:solidFill>
              </a:rPr>
              <a:t>es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[s]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[z]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[</a:t>
                      </a:r>
                      <a:r>
                        <a:rPr lang="en-US" b="1" dirty="0" err="1" smtClean="0"/>
                        <a:t>iz</a:t>
                      </a:r>
                      <a:r>
                        <a:rPr lang="en-US" b="1" dirty="0" smtClean="0"/>
                        <a:t>]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После глухих согласных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После звонких согласных и двух гласных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После </a:t>
                      </a:r>
                      <a:r>
                        <a:rPr lang="en-US" sz="2400" b="1" dirty="0" err="1" smtClean="0"/>
                        <a:t>ss</a:t>
                      </a:r>
                      <a:r>
                        <a:rPr lang="en-US" sz="2400" b="1" dirty="0" smtClean="0"/>
                        <a:t>, </a:t>
                      </a:r>
                      <a:r>
                        <a:rPr lang="en-US" sz="2400" b="1" dirty="0" err="1" smtClean="0"/>
                        <a:t>tch</a:t>
                      </a:r>
                      <a:r>
                        <a:rPr lang="en-US" sz="2400" b="1" dirty="0" smtClean="0"/>
                        <a:t>, </a:t>
                      </a:r>
                      <a:r>
                        <a:rPr lang="en-US" sz="2400" b="1" dirty="0" err="1" smtClean="0"/>
                        <a:t>sh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hel</a:t>
                      </a:r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p</a:t>
                      </a:r>
                      <a:r>
                        <a:rPr lang="en-US" b="1" u="sng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ru-RU" b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</a:t>
                      </a:r>
                      <a:r>
                        <a:rPr lang="en-US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ay</a:t>
                      </a:r>
                      <a:r>
                        <a:rPr lang="en-US" b="1" u="sng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ru-RU" b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</a:t>
                      </a:r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sh</a:t>
                      </a:r>
                      <a:r>
                        <a:rPr lang="en-US" b="1" u="sng" dirty="0" smtClean="0">
                          <a:solidFill>
                            <a:srgbClr val="FF0000"/>
                          </a:solidFill>
                        </a:rPr>
                        <a:t>es</a:t>
                      </a:r>
                      <a:endParaRPr lang="ru-RU" b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</a:t>
                      </a:r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k</a:t>
                      </a:r>
                      <a:r>
                        <a:rPr lang="en-US" dirty="0" smtClean="0"/>
                        <a:t>e</a:t>
                      </a:r>
                      <a:r>
                        <a:rPr lang="en-US" b="1" u="sng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ru-RU" b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</a:t>
                      </a:r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m</a:t>
                      </a:r>
                      <a:r>
                        <a:rPr lang="en-US" dirty="0" smtClean="0"/>
                        <a:t>e</a:t>
                      </a:r>
                      <a:r>
                        <a:rPr lang="en-US" b="1" u="sng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ru-RU" b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</a:t>
                      </a:r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tch</a:t>
                      </a:r>
                      <a:r>
                        <a:rPr lang="en-US" b="1" u="sng" dirty="0" smtClean="0">
                          <a:solidFill>
                            <a:srgbClr val="FF0000"/>
                          </a:solidFill>
                        </a:rPr>
                        <a:t>es</a:t>
                      </a:r>
                      <a:endParaRPr lang="ru-RU" b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</a:t>
                      </a:r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t</a:t>
                      </a:r>
                      <a:r>
                        <a:rPr lang="en-US" b="1" u="sng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ru-RU" b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rea</a:t>
                      </a:r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d</a:t>
                      </a:r>
                      <a:r>
                        <a:rPr lang="en-US" b="1" u="sng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ru-RU" b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dre</a:t>
                      </a:r>
                      <a:r>
                        <a:rPr lang="en-US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ss</a:t>
                      </a:r>
                      <a:r>
                        <a:rPr lang="en-US" b="1" u="sng" dirty="0" smtClean="0">
                          <a:solidFill>
                            <a:srgbClr val="FF0000"/>
                          </a:solidFill>
                        </a:rPr>
                        <a:t>es</a:t>
                      </a:r>
                      <a:endParaRPr lang="ru-RU" b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Вопросы в </a:t>
            </a:r>
            <a:r>
              <a:rPr lang="en-US" b="1" dirty="0" smtClean="0">
                <a:solidFill>
                  <a:srgbClr val="FF0000"/>
                </a:solidFill>
              </a:rPr>
              <a:t>Present Simple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Общие вопросы </a:t>
            </a:r>
            <a:r>
              <a:rPr lang="ru-RU" dirty="0" smtClean="0"/>
              <a:t>(Да/Нет)- </a:t>
            </a:r>
            <a:r>
              <a:rPr lang="ru-RU" i="1" dirty="0" smtClean="0"/>
              <a:t>нужны слова-помощники </a:t>
            </a:r>
            <a:r>
              <a:rPr lang="en-US" b="1" i="1" dirty="0" smtClean="0">
                <a:solidFill>
                  <a:srgbClr val="FF0000"/>
                </a:solidFill>
              </a:rPr>
              <a:t>do</a:t>
            </a:r>
            <a:r>
              <a:rPr lang="en-US" i="1" dirty="0" smtClean="0"/>
              <a:t> </a:t>
            </a:r>
            <a:r>
              <a:rPr lang="ru-RU" i="1" dirty="0" smtClean="0"/>
              <a:t>или </a:t>
            </a:r>
            <a:r>
              <a:rPr lang="en-US" b="1" i="1" dirty="0" smtClean="0">
                <a:solidFill>
                  <a:srgbClr val="FF0000"/>
                </a:solidFill>
              </a:rPr>
              <a:t>does</a:t>
            </a:r>
            <a:r>
              <a:rPr lang="en-US" i="1" dirty="0" smtClean="0"/>
              <a:t>.</a:t>
            </a:r>
          </a:p>
          <a:p>
            <a:pPr>
              <a:buNone/>
            </a:pPr>
            <a:r>
              <a:rPr lang="ru-RU" sz="2400" b="1" u="sng" dirty="0" smtClean="0"/>
              <a:t>Пример:</a:t>
            </a:r>
            <a:r>
              <a:rPr lang="ru-RU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Do</a:t>
            </a:r>
            <a:r>
              <a:rPr lang="en-US" dirty="0" smtClean="0"/>
              <a:t> you get up at 7 o’clock?- Yes, I do.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Does</a:t>
            </a:r>
            <a:r>
              <a:rPr lang="en-US" dirty="0" smtClean="0"/>
              <a:t> she get up at 7 o’clock?- No, she doesn’t.</a:t>
            </a: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Специальные вопросы </a:t>
            </a:r>
            <a:r>
              <a:rPr lang="ru-RU" i="1" dirty="0" smtClean="0"/>
              <a:t>начинаются со специальных вопросительных слов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What?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Что? Какой?	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How often?-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Как часто?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When?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Когда?	  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What time?-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 какое время?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Where?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Где? Куда?</a:t>
            </a:r>
          </a:p>
          <a:p>
            <a:pPr>
              <a:buNone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r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Вопросы в </a:t>
            </a:r>
            <a:r>
              <a:rPr lang="en-US" b="1" dirty="0" smtClean="0">
                <a:solidFill>
                  <a:srgbClr val="FF0000"/>
                </a:solidFill>
              </a:rPr>
              <a:t>Present Simple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u="sng" dirty="0" smtClean="0"/>
              <a:t>Пример: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When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do</a:t>
            </a:r>
            <a:r>
              <a:rPr lang="en-US" dirty="0" smtClean="0"/>
              <a:t> you get up?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What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do</a:t>
            </a:r>
            <a:r>
              <a:rPr lang="en-US" dirty="0" smtClean="0"/>
              <a:t> we do after school?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Where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does</a:t>
            </a:r>
            <a:r>
              <a:rPr lang="en-US" dirty="0" smtClean="0"/>
              <a:t> she go at 6 o’clock?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What time </a:t>
            </a:r>
            <a:r>
              <a:rPr lang="en-US" dirty="0" smtClean="0">
                <a:solidFill>
                  <a:srgbClr val="FF0000"/>
                </a:solidFill>
              </a:rPr>
              <a:t>does</a:t>
            </a:r>
            <a:r>
              <a:rPr lang="en-US" dirty="0" smtClean="0"/>
              <a:t> he have breakfast?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How often </a:t>
            </a:r>
            <a:r>
              <a:rPr lang="en-US" dirty="0" smtClean="0">
                <a:solidFill>
                  <a:srgbClr val="FF0000"/>
                </a:solidFill>
              </a:rPr>
              <a:t>do</a:t>
            </a:r>
            <a:r>
              <a:rPr lang="en-US" dirty="0" smtClean="0"/>
              <a:t> they play computer games?</a:t>
            </a:r>
          </a:p>
          <a:p>
            <a:pPr>
              <a:buNone/>
            </a:pPr>
            <a:r>
              <a:rPr lang="ru-RU" i="1" dirty="0" smtClean="0">
                <a:solidFill>
                  <a:srgbClr val="00B0F0"/>
                </a:solidFill>
              </a:rPr>
              <a:t>Как ты видишь, в специальных вопросах тоже нужны вспомогательные глаголы </a:t>
            </a:r>
            <a:r>
              <a:rPr lang="en-US" i="1" dirty="0" smtClean="0">
                <a:solidFill>
                  <a:srgbClr val="00B0F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do</a:t>
            </a:r>
            <a:r>
              <a:rPr lang="en-US" i="1" dirty="0" smtClean="0">
                <a:solidFill>
                  <a:srgbClr val="00B0F0"/>
                </a:solidFill>
              </a:rPr>
              <a:t>, </a:t>
            </a:r>
            <a:r>
              <a:rPr lang="en-US" i="1" dirty="0" smtClean="0">
                <a:solidFill>
                  <a:srgbClr val="FF0000"/>
                </a:solidFill>
              </a:rPr>
              <a:t>does</a:t>
            </a:r>
            <a:r>
              <a:rPr lang="en-US" i="1" dirty="0" smtClean="0">
                <a:solidFill>
                  <a:srgbClr val="00B0F0"/>
                </a:solidFill>
              </a:rPr>
              <a:t>)</a:t>
            </a:r>
            <a:r>
              <a:rPr lang="ru-RU" i="1" dirty="0" smtClean="0">
                <a:solidFill>
                  <a:srgbClr val="00B0F0"/>
                </a:solidFill>
              </a:rPr>
              <a:t>. В вопросах они всегда стоят перед подлежащим.</a:t>
            </a:r>
            <a:endParaRPr lang="ru-RU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ipe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b="1" dirty="0" smtClean="0"/>
              <a:t>Теперь давай потренируемся задавать общие и специальные вопросы. </a:t>
            </a:r>
            <a:r>
              <a:rPr lang="ru-RU" sz="2800" b="1" dirty="0" smtClean="0">
                <a:solidFill>
                  <a:srgbClr val="FF0000"/>
                </a:solidFill>
              </a:rPr>
              <a:t>Помни, что нужны слова-помощники!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638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We help our mother every day.</a:t>
            </a:r>
          </a:p>
          <a:p>
            <a:pPr>
              <a:buNone/>
            </a:pPr>
            <a:r>
              <a:rPr lang="en-US" i="1" dirty="0" smtClean="0"/>
              <a:t>Do we help our mother every day?</a:t>
            </a:r>
          </a:p>
          <a:p>
            <a:pPr>
              <a:buNone/>
            </a:pPr>
            <a:r>
              <a:rPr lang="en-US" i="1" dirty="0" smtClean="0"/>
              <a:t>How often do we help our mother?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Sam watches TV in the evening.</a:t>
            </a:r>
          </a:p>
          <a:p>
            <a:pPr>
              <a:buNone/>
            </a:pPr>
            <a:r>
              <a:rPr lang="en-US" i="1" dirty="0" smtClean="0"/>
              <a:t>Does Sam watch TV in the evening?</a:t>
            </a:r>
          </a:p>
          <a:p>
            <a:pPr>
              <a:buNone/>
            </a:pPr>
            <a:r>
              <a:rPr lang="en-US" i="1" dirty="0" smtClean="0"/>
              <a:t>When does Sam watch TV?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The children do sports after school.</a:t>
            </a:r>
          </a:p>
          <a:p>
            <a:pPr>
              <a:buNone/>
            </a:pPr>
            <a:r>
              <a:rPr lang="en-US" dirty="0" smtClean="0"/>
              <a:t>Do the children do sports after school?</a:t>
            </a:r>
          </a:p>
          <a:p>
            <a:pPr>
              <a:buNone/>
            </a:pPr>
            <a:r>
              <a:rPr lang="en-US" dirty="0" smtClean="0"/>
              <a:t>What time do the children do sports?</a:t>
            </a:r>
            <a:endParaRPr lang="ru-RU" dirty="0"/>
          </a:p>
        </p:txBody>
      </p:sp>
    </p:spTree>
  </p:cSld>
  <p:clrMapOvr>
    <a:masterClrMapping/>
  </p:clrMapOvr>
  <p:transition>
    <p:sndAc>
      <p:stSnd>
        <p:snd r:embed="rId2" name="suctio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300</Words>
  <Application>Microsoft Office PowerPoint</Application>
  <PresentationFormat>Экран (4:3)</PresentationFormat>
  <Paragraphs>59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Unit 5</vt:lpstr>
      <vt:lpstr>Do you know the vocabulary?</vt:lpstr>
      <vt:lpstr>Do you know the vocabulary?</vt:lpstr>
      <vt:lpstr>Чтение окончания –s, -es</vt:lpstr>
      <vt:lpstr>Вопросы в Present Simple</vt:lpstr>
      <vt:lpstr>Вопросы в Present Simple</vt:lpstr>
      <vt:lpstr>Теперь давай потренируемся задавать общие и специальные вопросы. Помни, что нужны слова-помощники!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</dc:title>
  <dc:creator>santer</dc:creator>
  <cp:lastModifiedBy>santer</cp:lastModifiedBy>
  <cp:revision>10</cp:revision>
  <dcterms:created xsi:type="dcterms:W3CDTF">2009-01-12T17:20:56Z</dcterms:created>
  <dcterms:modified xsi:type="dcterms:W3CDTF">2009-01-12T19:18:02Z</dcterms:modified>
</cp:coreProperties>
</file>