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DED3-14E2-4FE1-AA98-3C9685C1AC65}" type="datetimeFigureOut">
              <a:rPr lang="ru-RU" smtClean="0"/>
              <a:pPr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F4BC-D060-4FE0-B07E-E6180AD07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en-US" dirty="0" smtClean="0"/>
              <a:t>The Gerund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344816" cy="3456384"/>
          </a:xfrm>
        </p:spPr>
        <p:txBody>
          <a:bodyPr/>
          <a:lstStyle/>
          <a:p>
            <a:r>
              <a:rPr lang="ru-RU" u="sng" dirty="0" smtClean="0">
                <a:solidFill>
                  <a:schemeClr val="tx1"/>
                </a:solidFill>
              </a:rPr>
              <a:t>Герундий</a:t>
            </a:r>
            <a:r>
              <a:rPr lang="ru-RU" dirty="0" smtClean="0">
                <a:solidFill>
                  <a:schemeClr val="tx1"/>
                </a:solidFill>
              </a:rPr>
              <a:t>- неличная форма глагола, которая называет действие.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Образуется путём прибавления окончания </a:t>
            </a: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en-US" dirty="0" err="1" smtClean="0">
                <a:solidFill>
                  <a:srgbClr val="FF0000"/>
                </a:solidFill>
              </a:rPr>
              <a:t>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к первой форме глагола.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С рядом глаголов и предлогов используется только </a:t>
            </a:r>
            <a:r>
              <a:rPr lang="ru-RU" sz="2800" dirty="0" err="1" smtClean="0"/>
              <a:t>неперфектная</a:t>
            </a:r>
            <a:r>
              <a:rPr lang="ru-RU" sz="2800" dirty="0" smtClean="0"/>
              <a:t> форма герундия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Глаголы:</a:t>
            </a:r>
          </a:p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o remember</a:t>
            </a:r>
          </a:p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o forgive</a:t>
            </a:r>
          </a:p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o excuse</a:t>
            </a:r>
          </a:p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o thank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He wrote a letter in which he </a:t>
            </a:r>
            <a:r>
              <a:rPr lang="en-US" i="1" u="sng" dirty="0" smtClean="0">
                <a:solidFill>
                  <a:srgbClr val="0070C0"/>
                </a:solidFill>
              </a:rPr>
              <a:t>thanked</a:t>
            </a:r>
            <a:r>
              <a:rPr lang="en-US" i="1" dirty="0" smtClean="0">
                <a:solidFill>
                  <a:srgbClr val="0070C0"/>
                </a:solidFill>
              </a:rPr>
              <a:t> John for </a:t>
            </a:r>
            <a:r>
              <a:rPr lang="en-US" b="1" i="1" dirty="0" smtClean="0">
                <a:solidFill>
                  <a:srgbClr val="0070C0"/>
                </a:solidFill>
              </a:rPr>
              <a:t>giving</a:t>
            </a:r>
            <a:r>
              <a:rPr lang="en-US" i="1" dirty="0" smtClean="0">
                <a:solidFill>
                  <a:srgbClr val="0070C0"/>
                </a:solidFill>
              </a:rPr>
              <a:t> him a chance to make a photo of that rare bird last Monday.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Предлоги:</a:t>
            </a:r>
          </a:p>
          <a:p>
            <a:pPr>
              <a:buNone/>
            </a:pPr>
            <a:r>
              <a:rPr lang="en-US" dirty="0" smtClean="0"/>
              <a:t>u</a:t>
            </a:r>
            <a:r>
              <a:rPr lang="en-US" dirty="0" smtClean="0"/>
              <a:t>pon</a:t>
            </a:r>
          </a:p>
          <a:p>
            <a:pPr>
              <a:buNone/>
            </a:pPr>
            <a:r>
              <a:rPr lang="en-US" dirty="0" smtClean="0"/>
              <a:t>a</a:t>
            </a:r>
            <a:r>
              <a:rPr lang="en-US" dirty="0" smtClean="0"/>
              <a:t>fter</a:t>
            </a:r>
          </a:p>
          <a:p>
            <a:pPr>
              <a:buNone/>
            </a:pPr>
            <a:r>
              <a:rPr lang="en-US" dirty="0" smtClean="0"/>
              <a:t>o</a:t>
            </a:r>
            <a:r>
              <a:rPr lang="en-US" dirty="0" smtClean="0"/>
              <a:t>n</a:t>
            </a:r>
          </a:p>
          <a:p>
            <a:pPr>
              <a:buNone/>
            </a:pPr>
            <a:r>
              <a:rPr lang="en-US" dirty="0" smtClean="0"/>
              <a:t>w</a:t>
            </a:r>
            <a:r>
              <a:rPr lang="en-US" dirty="0" smtClean="0"/>
              <a:t>ithout</a:t>
            </a:r>
          </a:p>
          <a:p>
            <a:pPr>
              <a:buNone/>
            </a:pPr>
            <a:r>
              <a:rPr lang="en-US" i="1" u="sng" dirty="0" smtClean="0">
                <a:solidFill>
                  <a:srgbClr val="0070C0"/>
                </a:solidFill>
              </a:rPr>
              <a:t>After </a:t>
            </a:r>
            <a:r>
              <a:rPr lang="en-US" b="1" i="1" dirty="0" smtClean="0">
                <a:solidFill>
                  <a:srgbClr val="0070C0"/>
                </a:solidFill>
              </a:rPr>
              <a:t>receiving</a:t>
            </a:r>
            <a:r>
              <a:rPr lang="en-US" i="1" dirty="0" smtClean="0">
                <a:solidFill>
                  <a:srgbClr val="0070C0"/>
                </a:solidFill>
              </a:rPr>
              <a:t> a telex he started for New York.</a:t>
            </a:r>
            <a:endParaRPr lang="ru-RU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nswer	climb		drink		forget	hear	learn		lie	pay	say	ski	type	watch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____ too much alcohol is very bad for you.</a:t>
            </a:r>
          </a:p>
          <a:p>
            <a:pPr marL="514350" indent="-514350">
              <a:buAutoNum type="arabicPeriod"/>
            </a:pPr>
            <a:r>
              <a:rPr lang="en-US" dirty="0" smtClean="0"/>
              <a:t>I don’t like _______ bills.</a:t>
            </a:r>
          </a:p>
          <a:p>
            <a:pPr marL="514350" indent="-514350">
              <a:buAutoNum type="arabicPeriod"/>
            </a:pPr>
            <a:r>
              <a:rPr lang="en-US" dirty="0" smtClean="0"/>
              <a:t>He really enjoys _______ his own voice.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What’s wrong with ____ in bed all day?</a:t>
            </a:r>
          </a:p>
          <a:p>
            <a:pPr marL="514350" indent="-514350">
              <a:buAutoNum type="arabicPeriod"/>
            </a:pPr>
            <a:r>
              <a:rPr lang="en-US" dirty="0" smtClean="0"/>
              <a:t>Her </a:t>
            </a:r>
            <a:r>
              <a:rPr lang="en-US" dirty="0" err="1" smtClean="0"/>
              <a:t>favourite</a:t>
            </a:r>
            <a:r>
              <a:rPr lang="en-US" dirty="0" smtClean="0"/>
              <a:t> sports are ____ and ____ mountains.</a:t>
            </a:r>
          </a:p>
          <a:p>
            <a:pPr marL="514350" indent="-514350">
              <a:buAutoNum type="arabicPeriod"/>
            </a:pPr>
            <a:r>
              <a:rPr lang="en-US" dirty="0" smtClean="0"/>
              <a:t>_____languages is hard work.</a:t>
            </a:r>
          </a:p>
          <a:p>
            <a:pPr marL="514350" indent="-514350">
              <a:buAutoNum type="arabicPeriod"/>
            </a:pPr>
            <a:r>
              <a:rPr lang="en-US" dirty="0" smtClean="0"/>
              <a:t>I hate _______ goodbye.</a:t>
            </a:r>
          </a:p>
          <a:p>
            <a:pPr marL="514350" indent="-514350">
              <a:buAutoNum type="arabicPeriod"/>
            </a:pPr>
            <a:r>
              <a:rPr lang="en-US" dirty="0" smtClean="0"/>
              <a:t>_______ is better than remembering.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______animals can teach you a lot.</a:t>
            </a:r>
          </a:p>
          <a:p>
            <a:pPr marL="514350" indent="-514350">
              <a:buAutoNum type="arabicPeriod"/>
            </a:pPr>
            <a:r>
              <a:rPr lang="en-US" dirty="0" smtClean="0"/>
              <a:t>“What’s your job?” “_____ the phone and _____ letters.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3074" name="Picture 2" descr="C:\Documents and Settings\santer\Local Settings\Temporary Internet Files\Content.IE5\TRL8DMI1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556792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герундия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5"/>
          <a:ext cx="8229600" cy="2016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2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Simple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Perfect</a:t>
                      </a:r>
                      <a:endParaRPr lang="ru-RU" b="1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Active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having written</a:t>
                      </a:r>
                      <a:endParaRPr lang="ru-RU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Passive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being written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having been written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3429000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He likes </a:t>
            </a:r>
            <a:r>
              <a:rPr lang="en-US" u="sng" dirty="0" smtClean="0">
                <a:solidFill>
                  <a:srgbClr val="0070C0"/>
                </a:solidFill>
              </a:rPr>
              <a:t>telling</a:t>
            </a:r>
            <a:r>
              <a:rPr lang="en-US" dirty="0" smtClean="0">
                <a:solidFill>
                  <a:srgbClr val="0070C0"/>
                </a:solidFill>
              </a:rPr>
              <a:t> fairy-tales. </a:t>
            </a:r>
            <a:r>
              <a:rPr lang="en-US" dirty="0" smtClean="0"/>
              <a:t>(Active Simple Gerund)</a:t>
            </a:r>
          </a:p>
          <a:p>
            <a:r>
              <a:rPr lang="ru-RU" i="1" dirty="0" smtClean="0"/>
              <a:t>Он любит рассказывать сказки.</a:t>
            </a:r>
            <a:endParaRPr lang="en-US" i="1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He likes </a:t>
            </a:r>
            <a:r>
              <a:rPr lang="en-US" u="sng" dirty="0" smtClean="0">
                <a:solidFill>
                  <a:srgbClr val="0070C0"/>
                </a:solidFill>
              </a:rPr>
              <a:t>being told </a:t>
            </a:r>
            <a:r>
              <a:rPr lang="en-US" dirty="0" smtClean="0">
                <a:solidFill>
                  <a:srgbClr val="0070C0"/>
                </a:solidFill>
              </a:rPr>
              <a:t>fairy-tales.</a:t>
            </a:r>
            <a:r>
              <a:rPr lang="en-US" dirty="0" smtClean="0"/>
              <a:t> (Passive Simple Gerund)</a:t>
            </a:r>
            <a:endParaRPr lang="ru-RU" dirty="0" smtClean="0"/>
          </a:p>
          <a:p>
            <a:r>
              <a:rPr lang="ru-RU" i="1" dirty="0" smtClean="0"/>
              <a:t>Он любит, чтобы ему рассказывали сказки.</a:t>
            </a:r>
            <a:endParaRPr lang="en-US" i="1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He is proud of </a:t>
            </a:r>
            <a:r>
              <a:rPr lang="en-US" u="sng" dirty="0" smtClean="0">
                <a:solidFill>
                  <a:srgbClr val="0070C0"/>
                </a:solidFill>
              </a:rPr>
              <a:t>having spoken </a:t>
            </a:r>
            <a:r>
              <a:rPr lang="en-US" dirty="0" smtClean="0">
                <a:solidFill>
                  <a:srgbClr val="0070C0"/>
                </a:solidFill>
              </a:rPr>
              <a:t>to this famous person. </a:t>
            </a:r>
            <a:r>
              <a:rPr lang="en-US" dirty="0" smtClean="0"/>
              <a:t>(Active Perfect Gerund)</a:t>
            </a:r>
            <a:endParaRPr lang="ru-RU" dirty="0" smtClean="0"/>
          </a:p>
          <a:p>
            <a:r>
              <a:rPr lang="ru-RU" i="1" dirty="0" smtClean="0"/>
              <a:t>Он гордится, что поговорил с известным человеком.</a:t>
            </a:r>
            <a:endParaRPr lang="en-US" i="1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He is proud of </a:t>
            </a:r>
            <a:r>
              <a:rPr lang="en-US" u="sng" dirty="0" smtClean="0">
                <a:solidFill>
                  <a:srgbClr val="0070C0"/>
                </a:solidFill>
              </a:rPr>
              <a:t>having been spoken </a:t>
            </a:r>
            <a:r>
              <a:rPr lang="en-US" dirty="0" smtClean="0">
                <a:solidFill>
                  <a:srgbClr val="0070C0"/>
                </a:solidFill>
              </a:rPr>
              <a:t>to. </a:t>
            </a:r>
            <a:r>
              <a:rPr lang="en-US" dirty="0" smtClean="0"/>
              <a:t>(Passive Perfect Gerund)</a:t>
            </a:r>
            <a:endParaRPr lang="ru-RU" dirty="0" smtClean="0"/>
          </a:p>
          <a:p>
            <a:r>
              <a:rPr lang="ru-RU" i="1" dirty="0" smtClean="0"/>
              <a:t>Он гордится, что с ним поговорили.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Task 1.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en-US" dirty="0"/>
              <a:t>r</a:t>
            </a:r>
            <a:r>
              <a:rPr lang="en-US" dirty="0" smtClean="0"/>
              <a:t>ead </a:t>
            </a:r>
            <a:r>
              <a:rPr lang="en-US" i="1" dirty="0" smtClean="0"/>
              <a:t>(Active perfect gerund)</a:t>
            </a:r>
          </a:p>
          <a:p>
            <a:pPr>
              <a:buNone/>
            </a:pPr>
            <a:r>
              <a:rPr lang="en-US" dirty="0" smtClean="0"/>
              <a:t>Key: </a:t>
            </a:r>
            <a:r>
              <a:rPr lang="en-US" b="1" dirty="0" smtClean="0"/>
              <a:t>having read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weep </a:t>
            </a:r>
            <a:r>
              <a:rPr lang="en-US" i="1" dirty="0" smtClean="0"/>
              <a:t>(Passive perfect gerund)</a:t>
            </a:r>
          </a:p>
          <a:p>
            <a:pPr>
              <a:buNone/>
            </a:pPr>
            <a:r>
              <a:rPr lang="en-US" dirty="0" smtClean="0"/>
              <a:t>Key: </a:t>
            </a:r>
            <a:r>
              <a:rPr lang="en-US" b="1" dirty="0" smtClean="0"/>
              <a:t>having been swept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i="1" dirty="0" smtClean="0"/>
              <a:t>(Passive </a:t>
            </a:r>
            <a:r>
              <a:rPr lang="en-US" i="1" dirty="0"/>
              <a:t>s</a:t>
            </a:r>
            <a:r>
              <a:rPr lang="en-US" i="1" dirty="0" smtClean="0"/>
              <a:t>imple gerund)</a:t>
            </a:r>
          </a:p>
          <a:p>
            <a:pPr>
              <a:buNone/>
            </a:pPr>
            <a:r>
              <a:rPr lang="en-US" dirty="0" smtClean="0"/>
              <a:t>Key: </a:t>
            </a:r>
            <a:r>
              <a:rPr lang="en-US" b="1" dirty="0" smtClean="0"/>
              <a:t>being seen</a:t>
            </a:r>
          </a:p>
          <a:p>
            <a:pPr>
              <a:buNone/>
            </a:pPr>
            <a:r>
              <a:rPr lang="en-US" dirty="0"/>
              <a:t>d</a:t>
            </a:r>
            <a:r>
              <a:rPr lang="en-US" dirty="0" smtClean="0"/>
              <a:t>rink </a:t>
            </a:r>
            <a:r>
              <a:rPr lang="en-US" i="1" dirty="0" smtClean="0"/>
              <a:t>(Active simple gerund)</a:t>
            </a:r>
          </a:p>
          <a:p>
            <a:pPr>
              <a:buNone/>
            </a:pPr>
            <a:r>
              <a:rPr lang="en-US" dirty="0" smtClean="0"/>
              <a:t>Key: </a:t>
            </a:r>
            <a:r>
              <a:rPr lang="en-US" b="1" dirty="0" smtClean="0"/>
              <a:t>drinking</a:t>
            </a:r>
            <a:endParaRPr lang="ru-RU" b="1" dirty="0"/>
          </a:p>
        </p:txBody>
      </p:sp>
      <p:pic>
        <p:nvPicPr>
          <p:cNvPr id="2051" name="Picture 3" descr="C:\Documents and Settings\santer\Local Settings\Temporary Internet Files\Content.IE5\SFX06FJG\MC9004344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556792"/>
            <a:ext cx="217624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Употребление герундия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Подлежащее</a:t>
            </a:r>
          </a:p>
          <a:p>
            <a:pPr>
              <a:buNone/>
            </a:pPr>
            <a:r>
              <a:rPr lang="en-US" sz="2800" b="1" dirty="0" smtClean="0"/>
              <a:t>Smoking</a:t>
            </a:r>
            <a:r>
              <a:rPr lang="en-US" sz="2800" dirty="0" smtClean="0"/>
              <a:t> is harmful.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Дополнение</a:t>
            </a:r>
          </a:p>
          <a:p>
            <a:pPr>
              <a:buNone/>
            </a:pPr>
            <a:r>
              <a:rPr lang="en-US" sz="2800" dirty="0" smtClean="0"/>
              <a:t>I like </a:t>
            </a:r>
            <a:r>
              <a:rPr lang="en-US" sz="2800" b="1" dirty="0" smtClean="0"/>
              <a:t>reading</a:t>
            </a:r>
            <a:r>
              <a:rPr lang="en-US" sz="2800" dirty="0" smtClean="0"/>
              <a:t> books.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Определение</a:t>
            </a:r>
          </a:p>
          <a:p>
            <a:pPr>
              <a:buNone/>
            </a:pPr>
            <a:r>
              <a:rPr lang="en-US" sz="2800" dirty="0" smtClean="0"/>
              <a:t>We like his suggestion of </a:t>
            </a:r>
            <a:r>
              <a:rPr lang="en-US" sz="2800" b="1" dirty="0" smtClean="0"/>
              <a:t>reading</a:t>
            </a:r>
            <a:r>
              <a:rPr lang="en-US" sz="2800" dirty="0" smtClean="0"/>
              <a:t> this book together.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Обстоятельство </a:t>
            </a:r>
            <a:r>
              <a:rPr lang="ru-RU" sz="2800" dirty="0" smtClean="0">
                <a:solidFill>
                  <a:srgbClr val="00B050"/>
                </a:solidFill>
              </a:rPr>
              <a:t>(</a:t>
            </a:r>
            <a:r>
              <a:rPr lang="ru-RU" sz="2800" i="1" dirty="0" smtClean="0">
                <a:solidFill>
                  <a:srgbClr val="00B050"/>
                </a:solidFill>
              </a:rPr>
              <a:t>после </a:t>
            </a:r>
            <a:r>
              <a:rPr lang="en-US" sz="2800" i="1" dirty="0" smtClean="0">
                <a:solidFill>
                  <a:srgbClr val="00B050"/>
                </a:solidFill>
              </a:rPr>
              <a:t>after, before, on, in, at, by, without, for, in spite of, instead of)</a:t>
            </a:r>
          </a:p>
          <a:p>
            <a:pPr>
              <a:buNone/>
            </a:pPr>
            <a:r>
              <a:rPr lang="en-US" sz="2800" dirty="0" smtClean="0"/>
              <a:t>On </a:t>
            </a:r>
            <a:r>
              <a:rPr lang="en-US" sz="2800" b="1" dirty="0" smtClean="0"/>
              <a:t>reading</a:t>
            </a:r>
            <a:r>
              <a:rPr lang="en-US" sz="2800" dirty="0" smtClean="0"/>
              <a:t> the book I gave it to Peter.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Часть составного именного сказуемого</a:t>
            </a:r>
          </a:p>
          <a:p>
            <a:pPr>
              <a:buNone/>
            </a:pPr>
            <a:r>
              <a:rPr lang="en-US" sz="2800" dirty="0" smtClean="0"/>
              <a:t>My task is </a:t>
            </a:r>
            <a:r>
              <a:rPr lang="en-US" sz="2800" b="1" dirty="0" smtClean="0"/>
              <a:t>reading</a:t>
            </a:r>
            <a:r>
              <a:rPr lang="en-US" sz="2800" dirty="0" smtClean="0"/>
              <a:t> this book.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04664"/>
            <a:ext cx="1800200" cy="29539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REMEMBER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To avoid </a:t>
            </a:r>
            <a:r>
              <a:rPr lang="ru-RU" dirty="0" smtClean="0"/>
              <a:t>(избегать)</a:t>
            </a:r>
          </a:p>
          <a:p>
            <a:pPr>
              <a:buNone/>
            </a:pPr>
            <a:r>
              <a:rPr lang="en-US" dirty="0" smtClean="0"/>
              <a:t>To enjoy </a:t>
            </a:r>
            <a:r>
              <a:rPr lang="ru-RU" dirty="0" smtClean="0"/>
              <a:t>(получать удовольствие)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excuse</a:t>
            </a:r>
            <a:r>
              <a:rPr lang="ru-RU" dirty="0" smtClean="0"/>
              <a:t> (извиняться)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forgive</a:t>
            </a:r>
            <a:r>
              <a:rPr lang="ru-RU" dirty="0" smtClean="0"/>
              <a:t> (прощать)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give up</a:t>
            </a:r>
            <a:r>
              <a:rPr lang="ru-RU" dirty="0" smtClean="0"/>
              <a:t> (оставить)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postpone</a:t>
            </a:r>
            <a:r>
              <a:rPr lang="ru-RU" dirty="0" smtClean="0"/>
              <a:t> (отложить)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fear</a:t>
            </a:r>
            <a:r>
              <a:rPr lang="ru-RU" dirty="0" smtClean="0"/>
              <a:t> (бояться)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remember</a:t>
            </a:r>
            <a:r>
              <a:rPr lang="ru-RU" dirty="0" smtClean="0"/>
              <a:t> (помнить)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forget</a:t>
            </a:r>
            <a:r>
              <a:rPr lang="ru-RU" dirty="0" smtClean="0"/>
              <a:t> (забывать)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prefer</a:t>
            </a:r>
            <a:r>
              <a:rPr lang="ru-RU" dirty="0" smtClean="0"/>
              <a:t> (предпочитать)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like</a:t>
            </a:r>
            <a:r>
              <a:rPr lang="ru-RU" dirty="0" smtClean="0"/>
              <a:t> (нравиться)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hate</a:t>
            </a:r>
            <a:r>
              <a:rPr lang="ru-RU" dirty="0" smtClean="0"/>
              <a:t> (ненавидеть)</a:t>
            </a:r>
            <a:endParaRPr lang="en-US" dirty="0" smtClean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508104" y="1052736"/>
            <a:ext cx="1080120" cy="230425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1412776"/>
            <a:ext cx="163217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V</a:t>
            </a:r>
            <a:r>
              <a:rPr lang="en-US" dirty="0" smtClean="0"/>
              <a:t> </a:t>
            </a:r>
            <a:r>
              <a:rPr lang="en-US" sz="4800" dirty="0" err="1" smtClean="0"/>
              <a:t>ing</a:t>
            </a:r>
            <a:endParaRPr lang="ru-RU" sz="4800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508104" y="3501008"/>
            <a:ext cx="1008112" cy="230425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948264" y="3861048"/>
            <a:ext cx="12698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V</a:t>
            </a:r>
            <a:r>
              <a:rPr lang="en-US" sz="4400" dirty="0" err="1" smtClean="0"/>
              <a:t>ing</a:t>
            </a:r>
            <a:endParaRPr lang="en-US" sz="4400" dirty="0" smtClean="0"/>
          </a:p>
          <a:p>
            <a:r>
              <a:rPr lang="en-US" sz="4400" dirty="0"/>
              <a:t>t</a:t>
            </a:r>
            <a:r>
              <a:rPr lang="en-US" sz="4400" dirty="0" smtClean="0"/>
              <a:t>o</a:t>
            </a:r>
            <a:r>
              <a:rPr lang="en-US" sz="5400" dirty="0" smtClean="0"/>
              <a:t> V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Как предложное дополнение герундий может использоваться после любого прилагательного или глагола, требующего предлога.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depend on- </a:t>
            </a:r>
            <a:r>
              <a:rPr lang="ru-RU" sz="2800" i="1" dirty="0" smtClean="0"/>
              <a:t>зависеть от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rely on-</a:t>
            </a:r>
            <a:r>
              <a:rPr lang="ru-RU" sz="2800" dirty="0" smtClean="0"/>
              <a:t> </a:t>
            </a:r>
            <a:r>
              <a:rPr lang="ru-RU" sz="2800" i="1" dirty="0" smtClean="0"/>
              <a:t>полагаться на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object to-</a:t>
            </a:r>
            <a:r>
              <a:rPr lang="ru-RU" sz="2800" dirty="0" smtClean="0"/>
              <a:t> </a:t>
            </a:r>
            <a:r>
              <a:rPr lang="ru-RU" sz="2800" i="1" dirty="0" smtClean="0"/>
              <a:t>возражать против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blame …for-</a:t>
            </a:r>
            <a:r>
              <a:rPr lang="ru-RU" sz="2800" dirty="0" smtClean="0"/>
              <a:t> </a:t>
            </a:r>
            <a:r>
              <a:rPr lang="ru-RU" sz="2800" i="1" dirty="0" smtClean="0"/>
              <a:t>стыдить за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thank…for-</a:t>
            </a:r>
            <a:r>
              <a:rPr lang="ru-RU" sz="2800" dirty="0" smtClean="0"/>
              <a:t> </a:t>
            </a:r>
            <a:r>
              <a:rPr lang="ru-RU" sz="2800" i="1" dirty="0" smtClean="0"/>
              <a:t>благодарить за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praise …for-</a:t>
            </a:r>
            <a:r>
              <a:rPr lang="ru-RU" sz="2800" dirty="0" smtClean="0"/>
              <a:t> </a:t>
            </a:r>
            <a:r>
              <a:rPr lang="ru-RU" sz="2800" i="1" dirty="0" smtClean="0"/>
              <a:t>хвалить за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be responsible for-</a:t>
            </a:r>
            <a:r>
              <a:rPr lang="ru-RU" sz="2800" i="1" dirty="0" smtClean="0"/>
              <a:t>отвечать за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be interested in-</a:t>
            </a:r>
            <a:r>
              <a:rPr lang="ru-RU" sz="2800" dirty="0" smtClean="0"/>
              <a:t> </a:t>
            </a:r>
            <a:r>
              <a:rPr lang="ru-RU" sz="2800" i="1" dirty="0" smtClean="0"/>
              <a:t>быть заинтересованным в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be engaged in-</a:t>
            </a:r>
            <a:r>
              <a:rPr lang="ru-RU" sz="2800" dirty="0" smtClean="0"/>
              <a:t> </a:t>
            </a:r>
            <a:r>
              <a:rPr lang="ru-RU" sz="2800" i="1" dirty="0" smtClean="0"/>
              <a:t>быть занятым в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be fond of-</a:t>
            </a:r>
            <a:r>
              <a:rPr lang="ru-RU" sz="2800" dirty="0" smtClean="0"/>
              <a:t> </a:t>
            </a:r>
            <a:r>
              <a:rPr lang="ru-RU" sz="2800" i="1" dirty="0" smtClean="0"/>
              <a:t>обожать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be tired of-</a:t>
            </a:r>
            <a:r>
              <a:rPr lang="ru-RU" sz="2800" dirty="0" smtClean="0"/>
              <a:t> </a:t>
            </a:r>
            <a:r>
              <a:rPr lang="ru-RU" sz="2800" i="1" dirty="0" smtClean="0"/>
              <a:t>уставать от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be afraid of-</a:t>
            </a:r>
            <a:r>
              <a:rPr lang="ru-RU" sz="2800" dirty="0" smtClean="0"/>
              <a:t> </a:t>
            </a:r>
            <a:r>
              <a:rPr lang="ru-RU" sz="2800" i="1" dirty="0" smtClean="0"/>
              <a:t>бояться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look forward to-</a:t>
            </a:r>
            <a:r>
              <a:rPr lang="ru-RU" sz="2800" dirty="0" smtClean="0"/>
              <a:t> </a:t>
            </a:r>
            <a:r>
              <a:rPr lang="ru-RU" sz="2800" i="1" dirty="0" smtClean="0"/>
              <a:t>с нетерпением ждать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</a:t>
            </a:r>
            <a:r>
              <a:rPr lang="en-US" sz="2800" dirty="0" smtClean="0"/>
              <a:t>o feel like-</a:t>
            </a:r>
            <a:r>
              <a:rPr lang="ru-RU" sz="2800" dirty="0" smtClean="0"/>
              <a:t> </a:t>
            </a:r>
            <a:r>
              <a:rPr lang="ru-RU" sz="2800" i="1" dirty="0" smtClean="0"/>
              <a:t>быть </a:t>
            </a:r>
            <a:r>
              <a:rPr lang="ru-RU" sz="2800" i="1" dirty="0" err="1" smtClean="0"/>
              <a:t>непрочь</a:t>
            </a:r>
            <a:endParaRPr lang="en-US" sz="2800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en-US" dirty="0" smtClean="0"/>
              <a:t>It depends on our </a:t>
            </a:r>
            <a:r>
              <a:rPr lang="en-US" b="1" dirty="0" smtClean="0"/>
              <a:t>coming</a:t>
            </a:r>
            <a:r>
              <a:rPr lang="en-US" dirty="0" smtClean="0"/>
              <a:t> in time.-</a:t>
            </a:r>
            <a:r>
              <a:rPr lang="ru-RU" i="1" dirty="0" smtClean="0"/>
              <a:t>Это зависит от того, придём ли мы вовремя.</a:t>
            </a:r>
          </a:p>
          <a:p>
            <a:r>
              <a:rPr lang="en-US" dirty="0" smtClean="0"/>
              <a:t>He objects to my </a:t>
            </a:r>
            <a:r>
              <a:rPr lang="en-US" b="1" dirty="0" smtClean="0"/>
              <a:t>smoking</a:t>
            </a:r>
            <a:r>
              <a:rPr lang="en-US" dirty="0" smtClean="0"/>
              <a:t> here.-</a:t>
            </a:r>
            <a:r>
              <a:rPr lang="ru-RU" i="1" dirty="0" smtClean="0"/>
              <a:t>Он возражает против того, чтобы я здесь курил.</a:t>
            </a:r>
          </a:p>
          <a:p>
            <a:r>
              <a:rPr lang="en-US" dirty="0" smtClean="0"/>
              <a:t>Thank you for </a:t>
            </a:r>
            <a:r>
              <a:rPr lang="en-US" b="1" dirty="0" smtClean="0"/>
              <a:t>writing</a:t>
            </a:r>
            <a:r>
              <a:rPr lang="en-US" dirty="0" smtClean="0"/>
              <a:t> me a long letter.-</a:t>
            </a:r>
            <a:r>
              <a:rPr lang="ru-RU" i="1" dirty="0" smtClean="0"/>
              <a:t>Спасибо за то, что написали мне длинное письмо.</a:t>
            </a:r>
          </a:p>
          <a:p>
            <a:r>
              <a:rPr lang="en-US" dirty="0" smtClean="0"/>
              <a:t>Jack was responsible for </a:t>
            </a:r>
            <a:r>
              <a:rPr lang="en-US" b="1" dirty="0" smtClean="0"/>
              <a:t>delivering</a:t>
            </a:r>
            <a:r>
              <a:rPr lang="en-US" dirty="0" smtClean="0"/>
              <a:t> mail.-</a:t>
            </a:r>
            <a:r>
              <a:rPr lang="ru-RU" i="1" dirty="0" smtClean="0"/>
              <a:t>Джек отвечал за доставку почты.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>Как определение, герундий всегда стоит с предлогом и используется после таких существительных, как: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</a:t>
            </a:r>
            <a:r>
              <a:rPr lang="en-US" dirty="0" smtClean="0"/>
              <a:t>pportunity of- </a:t>
            </a:r>
            <a:r>
              <a:rPr lang="ru-RU" i="1" dirty="0" smtClean="0"/>
              <a:t>возможность</a:t>
            </a:r>
            <a:endParaRPr lang="en-US" i="1" dirty="0" smtClean="0"/>
          </a:p>
          <a:p>
            <a:r>
              <a:rPr lang="en-US" dirty="0" smtClean="0"/>
              <a:t>i</a:t>
            </a:r>
            <a:r>
              <a:rPr lang="en-US" dirty="0" smtClean="0"/>
              <a:t>dea of- </a:t>
            </a:r>
            <a:r>
              <a:rPr lang="ru-RU" i="1" dirty="0" smtClean="0"/>
              <a:t>идея, мысль</a:t>
            </a:r>
          </a:p>
          <a:p>
            <a:r>
              <a:rPr lang="en-US" dirty="0" smtClean="0"/>
              <a:t>i</a:t>
            </a:r>
            <a:r>
              <a:rPr lang="en-US" dirty="0" smtClean="0"/>
              <a:t>mportance of- </a:t>
            </a:r>
            <a:r>
              <a:rPr lang="ru-RU" i="1" dirty="0" smtClean="0"/>
              <a:t>важность</a:t>
            </a:r>
          </a:p>
          <a:p>
            <a:r>
              <a:rPr lang="en-US" dirty="0" smtClean="0"/>
              <a:t>i</a:t>
            </a:r>
            <a:r>
              <a:rPr lang="en-US" dirty="0" smtClean="0"/>
              <a:t>nterest in- </a:t>
            </a:r>
            <a:r>
              <a:rPr lang="ru-RU" i="1" dirty="0" smtClean="0"/>
              <a:t>интерес в</a:t>
            </a:r>
          </a:p>
          <a:p>
            <a:r>
              <a:rPr lang="en-US" dirty="0" smtClean="0"/>
              <a:t>c</a:t>
            </a:r>
            <a:r>
              <a:rPr lang="en-US" dirty="0" smtClean="0"/>
              <a:t>hance of- </a:t>
            </a:r>
            <a:r>
              <a:rPr lang="ru-RU" i="1" dirty="0" smtClean="0"/>
              <a:t>возможность, шанс</a:t>
            </a:r>
          </a:p>
          <a:p>
            <a:r>
              <a:rPr lang="en-US" dirty="0" smtClean="0"/>
              <a:t>h</a:t>
            </a:r>
            <a:r>
              <a:rPr lang="en-US" dirty="0" smtClean="0"/>
              <a:t>ope of- </a:t>
            </a:r>
            <a:r>
              <a:rPr lang="ru-RU" i="1" dirty="0" smtClean="0"/>
              <a:t>надежда</a:t>
            </a:r>
          </a:p>
          <a:p>
            <a:r>
              <a:rPr lang="en-US" dirty="0" smtClean="0"/>
              <a:t>w</a:t>
            </a:r>
            <a:r>
              <a:rPr lang="en-US" dirty="0" smtClean="0"/>
              <a:t>ay of- </a:t>
            </a:r>
            <a:r>
              <a:rPr lang="ru-RU" i="1" dirty="0" smtClean="0"/>
              <a:t>способ</a:t>
            </a:r>
          </a:p>
          <a:p>
            <a:r>
              <a:rPr lang="en-US" dirty="0" smtClean="0"/>
              <a:t>e</a:t>
            </a:r>
            <a:r>
              <a:rPr lang="en-US" dirty="0" smtClean="0"/>
              <a:t>xperience in – </a:t>
            </a:r>
            <a:r>
              <a:rPr lang="ru-RU" i="1" dirty="0" smtClean="0"/>
              <a:t>опыт</a:t>
            </a:r>
            <a:endParaRPr lang="en-US" i="1" dirty="0" smtClean="0"/>
          </a:p>
          <a:p>
            <a:r>
              <a:rPr lang="en-US" dirty="0" smtClean="0"/>
              <a:t>r</a:t>
            </a:r>
            <a:r>
              <a:rPr lang="en-US" dirty="0" smtClean="0"/>
              <a:t>eason for- </a:t>
            </a:r>
            <a:r>
              <a:rPr lang="ru-RU" i="1" dirty="0" smtClean="0"/>
              <a:t>причина</a:t>
            </a:r>
            <a:endParaRPr lang="ru-RU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dirty="0" smtClean="0"/>
              <a:t>I detest your way of </a:t>
            </a:r>
            <a:r>
              <a:rPr lang="en-US" b="1" dirty="0" smtClean="0"/>
              <a:t>doing</a:t>
            </a:r>
            <a:r>
              <a:rPr lang="en-US" dirty="0" smtClean="0"/>
              <a:t> it.-</a:t>
            </a:r>
            <a:r>
              <a:rPr lang="ru-RU" dirty="0" smtClean="0"/>
              <a:t>Мне не нравится, как вы это делаете.</a:t>
            </a:r>
          </a:p>
          <a:p>
            <a:r>
              <a:rPr lang="en-US" dirty="0" smtClean="0"/>
              <a:t>He’s got a lot of experience in </a:t>
            </a:r>
            <a:r>
              <a:rPr lang="en-US" b="1" dirty="0" smtClean="0"/>
              <a:t>taming </a:t>
            </a:r>
            <a:r>
              <a:rPr lang="en-US" dirty="0" smtClean="0"/>
              <a:t>wild animals.-</a:t>
            </a:r>
            <a:r>
              <a:rPr lang="ru-RU" dirty="0" smtClean="0"/>
              <a:t>У него большой опыт в укрощении диких зверей.</a:t>
            </a:r>
          </a:p>
          <a:p>
            <a:r>
              <a:rPr lang="en-US" dirty="0" smtClean="0"/>
              <a:t>There is no reason for </a:t>
            </a:r>
            <a:r>
              <a:rPr lang="en-US" b="1" dirty="0" smtClean="0"/>
              <a:t>coming</a:t>
            </a:r>
            <a:r>
              <a:rPr lang="en-US" dirty="0" smtClean="0"/>
              <a:t> so soon.-</a:t>
            </a:r>
            <a:r>
              <a:rPr lang="ru-RU" dirty="0" smtClean="0"/>
              <a:t>Нет причины приходить так рано.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705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The Gerund</vt:lpstr>
      <vt:lpstr>Формы герундия</vt:lpstr>
      <vt:lpstr>Task 1. </vt:lpstr>
      <vt:lpstr>Употребление герундия</vt:lpstr>
      <vt:lpstr>REMEMBER!</vt:lpstr>
      <vt:lpstr>Как предложное дополнение герундий может использоваться после любого прилагательного или глагола, требующего предлога.</vt:lpstr>
      <vt:lpstr>Examples</vt:lpstr>
      <vt:lpstr>Как определение, герундий всегда стоит с предлогом и используется после таких существительных, как:</vt:lpstr>
      <vt:lpstr>Examples</vt:lpstr>
      <vt:lpstr>С рядом глаголов и предлогов используется только неперфектная форма герундия</vt:lpstr>
      <vt:lpstr>answer climb  drink  forget hear learn  lie pay say ski type watch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Gerund</dc:title>
  <dc:creator>santer-a</dc:creator>
  <cp:lastModifiedBy>santer-a</cp:lastModifiedBy>
  <cp:revision>9</cp:revision>
  <dcterms:created xsi:type="dcterms:W3CDTF">2011-03-01T05:19:22Z</dcterms:created>
  <dcterms:modified xsi:type="dcterms:W3CDTF">2011-03-03T17:22:21Z</dcterms:modified>
</cp:coreProperties>
</file>