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DED3-14E2-4FE1-AA98-3C9685C1AC65}" type="datetimeFigureOut">
              <a:rPr lang="ru-RU" smtClean="0"/>
              <a:pPr/>
              <a:t>03.03.2011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F4BC-D060-4FE0-B07E-E6180AD07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DED3-14E2-4FE1-AA98-3C9685C1AC65}" type="datetimeFigureOut">
              <a:rPr lang="ru-RU" smtClean="0"/>
              <a:pPr/>
              <a:t>03.03.2011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F4BC-D060-4FE0-B07E-E6180AD07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DED3-14E2-4FE1-AA98-3C9685C1AC65}" type="datetimeFigureOut">
              <a:rPr lang="ru-RU" smtClean="0"/>
              <a:pPr/>
              <a:t>03.03.2011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F4BC-D060-4FE0-B07E-E6180AD07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DED3-14E2-4FE1-AA98-3C9685C1AC65}" type="datetimeFigureOut">
              <a:rPr lang="ru-RU" smtClean="0"/>
              <a:pPr/>
              <a:t>03.03.2011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F4BC-D060-4FE0-B07E-E6180AD07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DED3-14E2-4FE1-AA98-3C9685C1AC65}" type="datetimeFigureOut">
              <a:rPr lang="ru-RU" smtClean="0"/>
              <a:pPr/>
              <a:t>03.03.2011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F4BC-D060-4FE0-B07E-E6180AD07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DED3-14E2-4FE1-AA98-3C9685C1AC65}" type="datetimeFigureOut">
              <a:rPr lang="ru-RU" smtClean="0"/>
              <a:pPr/>
              <a:t>03.03.2011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F4BC-D060-4FE0-B07E-E6180AD07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DED3-14E2-4FE1-AA98-3C9685C1AC65}" type="datetimeFigureOut">
              <a:rPr lang="ru-RU" smtClean="0"/>
              <a:pPr/>
              <a:t>03.03.2011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F4BC-D060-4FE0-B07E-E6180AD07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DED3-14E2-4FE1-AA98-3C9685C1AC65}" type="datetimeFigureOut">
              <a:rPr lang="ru-RU" smtClean="0"/>
              <a:pPr/>
              <a:t>03.03.2011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F4BC-D060-4FE0-B07E-E6180AD07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DED3-14E2-4FE1-AA98-3C9685C1AC65}" type="datetimeFigureOut">
              <a:rPr lang="ru-RU" smtClean="0"/>
              <a:pPr/>
              <a:t>03.03.2011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F4BC-D060-4FE0-B07E-E6180AD07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DED3-14E2-4FE1-AA98-3C9685C1AC65}" type="datetimeFigureOut">
              <a:rPr lang="ru-RU" smtClean="0"/>
              <a:pPr/>
              <a:t>03.03.2011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F4BC-D060-4FE0-B07E-E6180AD07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DED3-14E2-4FE1-AA98-3C9685C1AC65}" type="datetimeFigureOut">
              <a:rPr lang="ru-RU" smtClean="0"/>
              <a:pPr/>
              <a:t>03.03.2011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F4BC-D060-4FE0-B07E-E6180AD07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8DED3-14E2-4FE1-AA98-3C9685C1AC65}" type="datetimeFigureOut">
              <a:rPr lang="ru-RU" smtClean="0"/>
              <a:pPr/>
              <a:t>03.03.2011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0F4BC-D060-4FE0-B07E-E6180AD07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/>
          <a:lstStyle/>
          <a:p>
            <a:r>
              <a:rPr lang="en-US" dirty="0" smtClean="0"/>
              <a:t>The Gerund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060848"/>
            <a:ext cx="7344816" cy="3456384"/>
          </a:xfrm>
        </p:spPr>
        <p:txBody>
          <a:bodyPr/>
          <a:lstStyle/>
          <a:p>
            <a:r>
              <a:rPr lang="ru-RU" u="sng" dirty="0" smtClean="0">
                <a:solidFill>
                  <a:schemeClr val="tx1"/>
                </a:solidFill>
              </a:rPr>
              <a:t>Герундий</a:t>
            </a:r>
            <a:r>
              <a:rPr lang="ru-RU" dirty="0" smtClean="0">
                <a:solidFill>
                  <a:schemeClr val="tx1"/>
                </a:solidFill>
              </a:rPr>
              <a:t>- неличная форма глагола, которая называет действие.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Образуется путём прибавления окончания </a:t>
            </a:r>
            <a:r>
              <a:rPr lang="ru-RU" dirty="0" smtClean="0">
                <a:solidFill>
                  <a:srgbClr val="FF0000"/>
                </a:solidFill>
              </a:rPr>
              <a:t>– </a:t>
            </a:r>
            <a:r>
              <a:rPr lang="en-US" dirty="0" err="1" smtClean="0">
                <a:solidFill>
                  <a:srgbClr val="FF0000"/>
                </a:solidFill>
              </a:rPr>
              <a:t>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к первой форме глагола.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С рядом глаголов и предлогов используется только </a:t>
            </a:r>
            <a:r>
              <a:rPr lang="ru-RU" sz="2800" dirty="0" err="1" smtClean="0"/>
              <a:t>неперфектная</a:t>
            </a:r>
            <a:r>
              <a:rPr lang="ru-RU" sz="2800" dirty="0" smtClean="0"/>
              <a:t> форма герундия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Глаголы:</a:t>
            </a:r>
          </a:p>
          <a:p>
            <a:pPr>
              <a:buNone/>
            </a:pPr>
            <a:r>
              <a:rPr lang="en-US" dirty="0" smtClean="0"/>
              <a:t>t</a:t>
            </a:r>
            <a:r>
              <a:rPr lang="en-US" dirty="0" smtClean="0"/>
              <a:t>o remember</a:t>
            </a:r>
          </a:p>
          <a:p>
            <a:pPr>
              <a:buNone/>
            </a:pPr>
            <a:r>
              <a:rPr lang="en-US" dirty="0" smtClean="0"/>
              <a:t>t</a:t>
            </a:r>
            <a:r>
              <a:rPr lang="en-US" dirty="0" smtClean="0"/>
              <a:t>o forgive</a:t>
            </a:r>
          </a:p>
          <a:p>
            <a:pPr>
              <a:buNone/>
            </a:pPr>
            <a:r>
              <a:rPr lang="en-US" dirty="0" smtClean="0"/>
              <a:t>t</a:t>
            </a:r>
            <a:r>
              <a:rPr lang="en-US" dirty="0" smtClean="0"/>
              <a:t>o excuse</a:t>
            </a:r>
          </a:p>
          <a:p>
            <a:pPr>
              <a:buNone/>
            </a:pPr>
            <a:r>
              <a:rPr lang="en-US" dirty="0" smtClean="0"/>
              <a:t>t</a:t>
            </a:r>
            <a:r>
              <a:rPr lang="en-US" dirty="0" smtClean="0"/>
              <a:t>o thank</a:t>
            </a:r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He wrote a letter in which he </a:t>
            </a:r>
            <a:r>
              <a:rPr lang="en-US" i="1" u="sng" dirty="0" smtClean="0">
                <a:solidFill>
                  <a:srgbClr val="0070C0"/>
                </a:solidFill>
              </a:rPr>
              <a:t>thanked</a:t>
            </a:r>
            <a:r>
              <a:rPr lang="en-US" i="1" dirty="0" smtClean="0">
                <a:solidFill>
                  <a:srgbClr val="0070C0"/>
                </a:solidFill>
              </a:rPr>
              <a:t> John for </a:t>
            </a:r>
            <a:r>
              <a:rPr lang="en-US" b="1" i="1" dirty="0" smtClean="0">
                <a:solidFill>
                  <a:srgbClr val="0070C0"/>
                </a:solidFill>
              </a:rPr>
              <a:t>giving</a:t>
            </a:r>
            <a:r>
              <a:rPr lang="en-US" i="1" dirty="0" smtClean="0">
                <a:solidFill>
                  <a:srgbClr val="0070C0"/>
                </a:solidFill>
              </a:rPr>
              <a:t> him a chance to make a photo of that rare bird last Monday.</a:t>
            </a:r>
            <a:endParaRPr lang="ru-RU" i="1" dirty="0">
              <a:solidFill>
                <a:srgbClr val="0070C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Предлоги:</a:t>
            </a:r>
          </a:p>
          <a:p>
            <a:pPr>
              <a:buNone/>
            </a:pPr>
            <a:r>
              <a:rPr lang="en-US" dirty="0" smtClean="0"/>
              <a:t>u</a:t>
            </a:r>
            <a:r>
              <a:rPr lang="en-US" dirty="0" smtClean="0"/>
              <a:t>pon</a:t>
            </a:r>
          </a:p>
          <a:p>
            <a:pPr>
              <a:buNone/>
            </a:pPr>
            <a:r>
              <a:rPr lang="en-US" dirty="0" smtClean="0"/>
              <a:t>a</a:t>
            </a:r>
            <a:r>
              <a:rPr lang="en-US" dirty="0" smtClean="0"/>
              <a:t>fter</a:t>
            </a:r>
          </a:p>
          <a:p>
            <a:pPr>
              <a:buNone/>
            </a:pPr>
            <a:r>
              <a:rPr lang="en-US" dirty="0" smtClean="0"/>
              <a:t>o</a:t>
            </a:r>
            <a:r>
              <a:rPr lang="en-US" dirty="0" smtClean="0"/>
              <a:t>n</a:t>
            </a:r>
          </a:p>
          <a:p>
            <a:pPr>
              <a:buNone/>
            </a:pPr>
            <a:r>
              <a:rPr lang="en-US" dirty="0" smtClean="0"/>
              <a:t>w</a:t>
            </a:r>
            <a:r>
              <a:rPr lang="en-US" dirty="0" smtClean="0"/>
              <a:t>ithout</a:t>
            </a:r>
          </a:p>
          <a:p>
            <a:pPr>
              <a:buNone/>
            </a:pPr>
            <a:r>
              <a:rPr lang="en-US" i="1" u="sng" dirty="0" smtClean="0">
                <a:solidFill>
                  <a:srgbClr val="0070C0"/>
                </a:solidFill>
              </a:rPr>
              <a:t>After </a:t>
            </a:r>
            <a:r>
              <a:rPr lang="en-US" b="1" i="1" dirty="0" smtClean="0">
                <a:solidFill>
                  <a:srgbClr val="0070C0"/>
                </a:solidFill>
              </a:rPr>
              <a:t>receiving</a:t>
            </a:r>
            <a:r>
              <a:rPr lang="en-US" i="1" dirty="0" smtClean="0">
                <a:solidFill>
                  <a:srgbClr val="0070C0"/>
                </a:solidFill>
              </a:rPr>
              <a:t> a telex he started for New York.</a:t>
            </a:r>
            <a:endParaRPr lang="ru-RU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/>
              <a:t>a</a:t>
            </a:r>
            <a:r>
              <a:rPr lang="en-US" sz="3200" dirty="0" smtClean="0"/>
              <a:t>nswer	climb		drink		forget	hear	learn		lie	pay	say	ski	type	watch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____ too much alcohol is very bad for you.</a:t>
            </a:r>
          </a:p>
          <a:p>
            <a:pPr marL="514350" indent="-514350">
              <a:buAutoNum type="arabicPeriod"/>
            </a:pPr>
            <a:r>
              <a:rPr lang="en-US" dirty="0" smtClean="0"/>
              <a:t>I don’t like _______ bills.</a:t>
            </a:r>
          </a:p>
          <a:p>
            <a:pPr marL="514350" indent="-514350">
              <a:buAutoNum type="arabicPeriod"/>
            </a:pPr>
            <a:r>
              <a:rPr lang="en-US" dirty="0" smtClean="0"/>
              <a:t>He really enjoys _______ his own voice.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What’s wrong with ____ in bed all day?</a:t>
            </a:r>
          </a:p>
          <a:p>
            <a:pPr marL="514350" indent="-514350">
              <a:buAutoNum type="arabicPeriod"/>
            </a:pPr>
            <a:r>
              <a:rPr lang="en-US" dirty="0" smtClean="0"/>
              <a:t>Her </a:t>
            </a:r>
            <a:r>
              <a:rPr lang="en-US" dirty="0" err="1" smtClean="0"/>
              <a:t>favourite</a:t>
            </a:r>
            <a:r>
              <a:rPr lang="en-US" dirty="0" smtClean="0"/>
              <a:t> sports are ____ and ____ mountains.</a:t>
            </a:r>
          </a:p>
          <a:p>
            <a:pPr marL="514350" indent="-514350">
              <a:buAutoNum type="arabicPeriod"/>
            </a:pPr>
            <a:r>
              <a:rPr lang="en-US" dirty="0" smtClean="0"/>
              <a:t>_____languages is hard work.</a:t>
            </a:r>
          </a:p>
          <a:p>
            <a:pPr marL="514350" indent="-514350">
              <a:buAutoNum type="arabicPeriod"/>
            </a:pPr>
            <a:r>
              <a:rPr lang="en-US" dirty="0" smtClean="0"/>
              <a:t>I hate _______ goodbye.</a:t>
            </a:r>
          </a:p>
          <a:p>
            <a:pPr marL="514350" indent="-514350">
              <a:buAutoNum type="arabicPeriod"/>
            </a:pPr>
            <a:r>
              <a:rPr lang="en-US" dirty="0" smtClean="0"/>
              <a:t>_______ is better than remembering.</a:t>
            </a:r>
          </a:p>
          <a:p>
            <a:pPr marL="514350" indent="-514350">
              <a:buAutoNum type="arabicPeriod"/>
            </a:pPr>
            <a:r>
              <a:rPr lang="en-US" dirty="0" smtClean="0"/>
              <a:t>______animals can teach you a lot.</a:t>
            </a:r>
          </a:p>
          <a:p>
            <a:pPr marL="514350" indent="-514350">
              <a:buAutoNum type="arabicPeriod"/>
            </a:pPr>
            <a:r>
              <a:rPr lang="en-US" dirty="0" smtClean="0"/>
              <a:t>“What’s your job?” “_____ the phone and _____ letters.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pic>
        <p:nvPicPr>
          <p:cNvPr id="3074" name="Picture 2" descr="C:\Documents and Settings\santer\Local Settings\Temporary Internet Files\Content.IE5\TRL8DMI1\MC90043438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1556792"/>
            <a:ext cx="1206500" cy="1901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Формы герундия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24745"/>
          <a:ext cx="8229600" cy="2016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720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Simple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Perfect</a:t>
                      </a:r>
                      <a:endParaRPr lang="ru-RU" b="1" dirty="0"/>
                    </a:p>
                  </a:txBody>
                  <a:tcPr/>
                </a:tc>
              </a:tr>
              <a:tr h="67207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Active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writing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having written</a:t>
                      </a:r>
                      <a:endParaRPr lang="ru-RU" dirty="0"/>
                    </a:p>
                  </a:txBody>
                  <a:tcPr/>
                </a:tc>
              </a:tr>
              <a:tr h="67207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Passive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being written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having been written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3429000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He likes </a:t>
            </a:r>
            <a:r>
              <a:rPr lang="en-US" u="sng" dirty="0" smtClean="0">
                <a:solidFill>
                  <a:srgbClr val="0070C0"/>
                </a:solidFill>
              </a:rPr>
              <a:t>telling</a:t>
            </a:r>
            <a:r>
              <a:rPr lang="en-US" dirty="0" smtClean="0">
                <a:solidFill>
                  <a:srgbClr val="0070C0"/>
                </a:solidFill>
              </a:rPr>
              <a:t> fairy-tales. </a:t>
            </a:r>
            <a:r>
              <a:rPr lang="en-US" dirty="0" smtClean="0"/>
              <a:t>(Active Simple Gerund)</a:t>
            </a:r>
          </a:p>
          <a:p>
            <a:r>
              <a:rPr lang="ru-RU" i="1" dirty="0" smtClean="0"/>
              <a:t>Он любит рассказывать сказки.</a:t>
            </a:r>
            <a:endParaRPr lang="en-US" i="1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He likes </a:t>
            </a:r>
            <a:r>
              <a:rPr lang="en-US" u="sng" dirty="0" smtClean="0">
                <a:solidFill>
                  <a:srgbClr val="0070C0"/>
                </a:solidFill>
              </a:rPr>
              <a:t>being told </a:t>
            </a:r>
            <a:r>
              <a:rPr lang="en-US" dirty="0" smtClean="0">
                <a:solidFill>
                  <a:srgbClr val="0070C0"/>
                </a:solidFill>
              </a:rPr>
              <a:t>fairy-tales.</a:t>
            </a:r>
            <a:r>
              <a:rPr lang="en-US" dirty="0" smtClean="0"/>
              <a:t> (Passive Simple Gerund)</a:t>
            </a:r>
            <a:endParaRPr lang="ru-RU" dirty="0" smtClean="0"/>
          </a:p>
          <a:p>
            <a:r>
              <a:rPr lang="ru-RU" i="1" dirty="0" smtClean="0"/>
              <a:t>Он любит, чтобы ему рассказывали сказки.</a:t>
            </a:r>
            <a:endParaRPr lang="en-US" i="1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He is proud of </a:t>
            </a:r>
            <a:r>
              <a:rPr lang="en-US" u="sng" dirty="0" smtClean="0">
                <a:solidFill>
                  <a:srgbClr val="0070C0"/>
                </a:solidFill>
              </a:rPr>
              <a:t>having spoken </a:t>
            </a:r>
            <a:r>
              <a:rPr lang="en-US" dirty="0" smtClean="0">
                <a:solidFill>
                  <a:srgbClr val="0070C0"/>
                </a:solidFill>
              </a:rPr>
              <a:t>to this famous person. </a:t>
            </a:r>
            <a:r>
              <a:rPr lang="en-US" dirty="0" smtClean="0"/>
              <a:t>(Active Perfect Gerund)</a:t>
            </a:r>
            <a:endParaRPr lang="ru-RU" dirty="0" smtClean="0"/>
          </a:p>
          <a:p>
            <a:r>
              <a:rPr lang="ru-RU" i="1" dirty="0" smtClean="0"/>
              <a:t>Он гордится, что поговорил с известным человеком.</a:t>
            </a:r>
            <a:endParaRPr lang="en-US" i="1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He is proud of </a:t>
            </a:r>
            <a:r>
              <a:rPr lang="en-US" u="sng" dirty="0" smtClean="0">
                <a:solidFill>
                  <a:srgbClr val="0070C0"/>
                </a:solidFill>
              </a:rPr>
              <a:t>having been spoken </a:t>
            </a:r>
            <a:r>
              <a:rPr lang="en-US" dirty="0" smtClean="0">
                <a:solidFill>
                  <a:srgbClr val="0070C0"/>
                </a:solidFill>
              </a:rPr>
              <a:t>to. </a:t>
            </a:r>
            <a:r>
              <a:rPr lang="en-US" dirty="0" smtClean="0"/>
              <a:t>(Passive Perfect Gerund)</a:t>
            </a:r>
            <a:endParaRPr lang="ru-RU" dirty="0" smtClean="0"/>
          </a:p>
          <a:p>
            <a:r>
              <a:rPr lang="ru-RU" i="1" dirty="0" smtClean="0"/>
              <a:t>Он гордится, что с ним поговорили.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Task 1.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>
              <a:buNone/>
            </a:pPr>
            <a:r>
              <a:rPr lang="en-US" dirty="0"/>
              <a:t>r</a:t>
            </a:r>
            <a:r>
              <a:rPr lang="en-US" dirty="0" smtClean="0"/>
              <a:t>ead </a:t>
            </a:r>
            <a:r>
              <a:rPr lang="en-US" i="1" dirty="0" smtClean="0"/>
              <a:t>(Active perfect gerund)</a:t>
            </a:r>
          </a:p>
          <a:p>
            <a:pPr>
              <a:buNone/>
            </a:pPr>
            <a:r>
              <a:rPr lang="en-US" dirty="0" smtClean="0"/>
              <a:t>Key: </a:t>
            </a:r>
            <a:r>
              <a:rPr lang="en-US" b="1" dirty="0" smtClean="0"/>
              <a:t>having read</a:t>
            </a:r>
          </a:p>
          <a:p>
            <a:pPr>
              <a:buNone/>
            </a:pPr>
            <a:r>
              <a:rPr lang="en-US" dirty="0"/>
              <a:t>s</a:t>
            </a:r>
            <a:r>
              <a:rPr lang="en-US" dirty="0" smtClean="0"/>
              <a:t>weep </a:t>
            </a:r>
            <a:r>
              <a:rPr lang="en-US" i="1" dirty="0" smtClean="0"/>
              <a:t>(Passive perfect gerund)</a:t>
            </a:r>
          </a:p>
          <a:p>
            <a:pPr>
              <a:buNone/>
            </a:pPr>
            <a:r>
              <a:rPr lang="en-US" dirty="0" smtClean="0"/>
              <a:t>Key: </a:t>
            </a:r>
            <a:r>
              <a:rPr lang="en-US" b="1" dirty="0" smtClean="0"/>
              <a:t>having been swept</a:t>
            </a:r>
          </a:p>
          <a:p>
            <a:pPr>
              <a:buNone/>
            </a:pPr>
            <a:r>
              <a:rPr lang="en-US" dirty="0"/>
              <a:t>s</a:t>
            </a:r>
            <a:r>
              <a:rPr lang="en-US" dirty="0" smtClean="0"/>
              <a:t>ee </a:t>
            </a:r>
            <a:r>
              <a:rPr lang="en-US" i="1" dirty="0" smtClean="0"/>
              <a:t>(Passive </a:t>
            </a:r>
            <a:r>
              <a:rPr lang="en-US" i="1" dirty="0"/>
              <a:t>s</a:t>
            </a:r>
            <a:r>
              <a:rPr lang="en-US" i="1" dirty="0" smtClean="0"/>
              <a:t>imple gerund)</a:t>
            </a:r>
          </a:p>
          <a:p>
            <a:pPr>
              <a:buNone/>
            </a:pPr>
            <a:r>
              <a:rPr lang="en-US" dirty="0" smtClean="0"/>
              <a:t>Key: </a:t>
            </a:r>
            <a:r>
              <a:rPr lang="en-US" b="1" dirty="0" smtClean="0"/>
              <a:t>being seen</a:t>
            </a:r>
          </a:p>
          <a:p>
            <a:pPr>
              <a:buNone/>
            </a:pPr>
            <a:r>
              <a:rPr lang="en-US" dirty="0"/>
              <a:t>d</a:t>
            </a:r>
            <a:r>
              <a:rPr lang="en-US" dirty="0" smtClean="0"/>
              <a:t>rink </a:t>
            </a:r>
            <a:r>
              <a:rPr lang="en-US" i="1" dirty="0" smtClean="0"/>
              <a:t>(Active simple gerund)</a:t>
            </a:r>
          </a:p>
          <a:p>
            <a:pPr>
              <a:buNone/>
            </a:pPr>
            <a:r>
              <a:rPr lang="en-US" dirty="0" smtClean="0"/>
              <a:t>Key: </a:t>
            </a:r>
            <a:r>
              <a:rPr lang="en-US" b="1" dirty="0" smtClean="0"/>
              <a:t>drinking</a:t>
            </a:r>
            <a:endParaRPr lang="ru-RU" b="1" dirty="0"/>
          </a:p>
        </p:txBody>
      </p:sp>
      <p:pic>
        <p:nvPicPr>
          <p:cNvPr id="2051" name="Picture 3" descr="C:\Documents and Settings\santer\Local Settings\Temporary Internet Files\Content.IE5\SFX06FJG\MC9004344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556792"/>
            <a:ext cx="2176242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Употребление герундия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Подлежащее</a:t>
            </a:r>
          </a:p>
          <a:p>
            <a:pPr>
              <a:buNone/>
            </a:pPr>
            <a:r>
              <a:rPr lang="en-US" sz="2800" b="1" dirty="0" smtClean="0"/>
              <a:t>Smoking</a:t>
            </a:r>
            <a:r>
              <a:rPr lang="en-US" sz="2800" dirty="0" smtClean="0"/>
              <a:t> is harmful.</a:t>
            </a: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Дополнение</a:t>
            </a:r>
          </a:p>
          <a:p>
            <a:pPr>
              <a:buNone/>
            </a:pPr>
            <a:r>
              <a:rPr lang="en-US" sz="2800" dirty="0" smtClean="0"/>
              <a:t>I like </a:t>
            </a:r>
            <a:r>
              <a:rPr lang="en-US" sz="2800" b="1" dirty="0" smtClean="0"/>
              <a:t>reading</a:t>
            </a:r>
            <a:r>
              <a:rPr lang="en-US" sz="2800" dirty="0" smtClean="0"/>
              <a:t> books.</a:t>
            </a: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Определение</a:t>
            </a:r>
          </a:p>
          <a:p>
            <a:pPr>
              <a:buNone/>
            </a:pPr>
            <a:r>
              <a:rPr lang="en-US" sz="2800" dirty="0" smtClean="0"/>
              <a:t>We like his suggestion of </a:t>
            </a:r>
            <a:r>
              <a:rPr lang="en-US" sz="2800" b="1" dirty="0" smtClean="0"/>
              <a:t>reading</a:t>
            </a:r>
            <a:r>
              <a:rPr lang="en-US" sz="2800" dirty="0" smtClean="0"/>
              <a:t> this book together.</a:t>
            </a: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Обстоятельство </a:t>
            </a:r>
            <a:r>
              <a:rPr lang="ru-RU" sz="2800" dirty="0" smtClean="0">
                <a:solidFill>
                  <a:srgbClr val="00B050"/>
                </a:solidFill>
              </a:rPr>
              <a:t>(</a:t>
            </a:r>
            <a:r>
              <a:rPr lang="ru-RU" sz="2800" i="1" dirty="0" smtClean="0">
                <a:solidFill>
                  <a:srgbClr val="00B050"/>
                </a:solidFill>
              </a:rPr>
              <a:t>после </a:t>
            </a:r>
            <a:r>
              <a:rPr lang="en-US" sz="2800" i="1" dirty="0" smtClean="0">
                <a:solidFill>
                  <a:srgbClr val="00B050"/>
                </a:solidFill>
              </a:rPr>
              <a:t>after, before, on, in, at, by, without, for, in spite of, instead of)</a:t>
            </a:r>
          </a:p>
          <a:p>
            <a:pPr>
              <a:buNone/>
            </a:pPr>
            <a:r>
              <a:rPr lang="en-US" sz="2800" dirty="0" smtClean="0"/>
              <a:t>On </a:t>
            </a:r>
            <a:r>
              <a:rPr lang="en-US" sz="2800" b="1" dirty="0" smtClean="0"/>
              <a:t>reading</a:t>
            </a:r>
            <a:r>
              <a:rPr lang="en-US" sz="2800" dirty="0" smtClean="0"/>
              <a:t> the book I gave it to Peter.</a:t>
            </a: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Часть составного именного сказуемого</a:t>
            </a:r>
          </a:p>
          <a:p>
            <a:pPr>
              <a:buNone/>
            </a:pPr>
            <a:r>
              <a:rPr lang="en-US" sz="2800" dirty="0" smtClean="0"/>
              <a:t>My task is </a:t>
            </a:r>
            <a:r>
              <a:rPr lang="en-US" sz="2800" b="1" dirty="0" smtClean="0"/>
              <a:t>reading</a:t>
            </a:r>
            <a:r>
              <a:rPr lang="en-US" sz="2800" dirty="0" smtClean="0"/>
              <a:t> this book.</a:t>
            </a: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04664"/>
            <a:ext cx="1800200" cy="29539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REMEMBER</a:t>
            </a:r>
            <a:r>
              <a:rPr lang="en-US" dirty="0" smtClean="0"/>
              <a:t>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To avoid </a:t>
            </a:r>
            <a:r>
              <a:rPr lang="ru-RU" dirty="0" smtClean="0"/>
              <a:t>(избегать)</a:t>
            </a:r>
          </a:p>
          <a:p>
            <a:pPr>
              <a:buNone/>
            </a:pPr>
            <a:r>
              <a:rPr lang="en-US" dirty="0" smtClean="0"/>
              <a:t>To enjoy </a:t>
            </a:r>
            <a:r>
              <a:rPr lang="ru-RU" dirty="0" smtClean="0"/>
              <a:t>(получать удовольствие)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To excuse</a:t>
            </a:r>
            <a:r>
              <a:rPr lang="ru-RU" dirty="0" smtClean="0"/>
              <a:t> (извиняться)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To forgive</a:t>
            </a:r>
            <a:r>
              <a:rPr lang="ru-RU" dirty="0" smtClean="0"/>
              <a:t> (прощать)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To give up</a:t>
            </a:r>
            <a:r>
              <a:rPr lang="ru-RU" dirty="0" smtClean="0"/>
              <a:t> (оставить)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To postpone</a:t>
            </a:r>
            <a:r>
              <a:rPr lang="ru-RU" dirty="0" smtClean="0"/>
              <a:t> (отложить)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To fear</a:t>
            </a:r>
            <a:r>
              <a:rPr lang="ru-RU" dirty="0" smtClean="0"/>
              <a:t> (бояться)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To remember</a:t>
            </a:r>
            <a:r>
              <a:rPr lang="ru-RU" dirty="0" smtClean="0"/>
              <a:t> (помнить)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To forget</a:t>
            </a:r>
            <a:r>
              <a:rPr lang="ru-RU" dirty="0" smtClean="0"/>
              <a:t> (забывать)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To prefer</a:t>
            </a:r>
            <a:r>
              <a:rPr lang="ru-RU" dirty="0" smtClean="0"/>
              <a:t> (предпочитать)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To like</a:t>
            </a:r>
            <a:r>
              <a:rPr lang="ru-RU" dirty="0" smtClean="0"/>
              <a:t> (нравиться)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To hate</a:t>
            </a:r>
            <a:r>
              <a:rPr lang="ru-RU" dirty="0" smtClean="0"/>
              <a:t> (ненавидеть)</a:t>
            </a:r>
            <a:endParaRPr lang="en-US" dirty="0" smtClean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5508104" y="1052736"/>
            <a:ext cx="1080120" cy="2304256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32240" y="1412776"/>
            <a:ext cx="163217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/>
              <a:t>V</a:t>
            </a:r>
            <a:r>
              <a:rPr lang="en-US" dirty="0" smtClean="0"/>
              <a:t> </a:t>
            </a:r>
            <a:r>
              <a:rPr lang="en-US" sz="4800" dirty="0" err="1" smtClean="0"/>
              <a:t>ing</a:t>
            </a:r>
            <a:endParaRPr lang="ru-RU" sz="4800" dirty="0"/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5508104" y="3501008"/>
            <a:ext cx="1008112" cy="2304256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948264" y="3861048"/>
            <a:ext cx="126989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/>
              <a:t>V</a:t>
            </a:r>
            <a:r>
              <a:rPr lang="en-US" sz="4400" dirty="0" err="1" smtClean="0"/>
              <a:t>ing</a:t>
            </a:r>
            <a:endParaRPr lang="en-US" sz="4400" dirty="0" smtClean="0"/>
          </a:p>
          <a:p>
            <a:r>
              <a:rPr lang="en-US" sz="4400" dirty="0"/>
              <a:t>t</a:t>
            </a:r>
            <a:r>
              <a:rPr lang="en-US" sz="4400" dirty="0" smtClean="0"/>
              <a:t>o</a:t>
            </a:r>
            <a:r>
              <a:rPr lang="en-US" sz="5400" dirty="0" smtClean="0"/>
              <a:t> V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dirty="0" smtClean="0"/>
              <a:t>Как предложное дополнение герундий может использоваться после любого прилагательного или глагола, требующего предлога.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800" dirty="0" smtClean="0"/>
              <a:t>t</a:t>
            </a:r>
            <a:r>
              <a:rPr lang="en-US" sz="2800" dirty="0" smtClean="0"/>
              <a:t>o depend on- </a:t>
            </a:r>
            <a:r>
              <a:rPr lang="ru-RU" sz="2800" i="1" dirty="0" smtClean="0"/>
              <a:t>зависеть от</a:t>
            </a:r>
            <a:endParaRPr lang="en-US" sz="2800" i="1" dirty="0" smtClean="0"/>
          </a:p>
          <a:p>
            <a:pPr>
              <a:buNone/>
            </a:pPr>
            <a:r>
              <a:rPr lang="en-US" sz="2800" dirty="0" smtClean="0"/>
              <a:t>t</a:t>
            </a:r>
            <a:r>
              <a:rPr lang="en-US" sz="2800" dirty="0" smtClean="0"/>
              <a:t>o rely on-</a:t>
            </a:r>
            <a:r>
              <a:rPr lang="ru-RU" sz="2800" dirty="0" smtClean="0"/>
              <a:t> </a:t>
            </a:r>
            <a:r>
              <a:rPr lang="ru-RU" sz="2800" i="1" dirty="0" smtClean="0"/>
              <a:t>полагаться на</a:t>
            </a:r>
            <a:endParaRPr lang="en-US" sz="2800" i="1" dirty="0" smtClean="0"/>
          </a:p>
          <a:p>
            <a:pPr>
              <a:buNone/>
            </a:pPr>
            <a:r>
              <a:rPr lang="en-US" sz="2800" dirty="0" smtClean="0"/>
              <a:t>t</a:t>
            </a:r>
            <a:r>
              <a:rPr lang="en-US" sz="2800" dirty="0" smtClean="0"/>
              <a:t>o object to-</a:t>
            </a:r>
            <a:r>
              <a:rPr lang="ru-RU" sz="2800" dirty="0" smtClean="0"/>
              <a:t> </a:t>
            </a:r>
            <a:r>
              <a:rPr lang="ru-RU" sz="2800" i="1" dirty="0" smtClean="0"/>
              <a:t>возражать против</a:t>
            </a:r>
            <a:endParaRPr lang="en-US" sz="2800" i="1" dirty="0" smtClean="0"/>
          </a:p>
          <a:p>
            <a:pPr>
              <a:buNone/>
            </a:pPr>
            <a:r>
              <a:rPr lang="en-US" sz="2800" dirty="0" smtClean="0"/>
              <a:t>t</a:t>
            </a:r>
            <a:r>
              <a:rPr lang="en-US" sz="2800" dirty="0" smtClean="0"/>
              <a:t>o blame …for-</a:t>
            </a:r>
            <a:r>
              <a:rPr lang="ru-RU" sz="2800" dirty="0" smtClean="0"/>
              <a:t> </a:t>
            </a:r>
            <a:r>
              <a:rPr lang="ru-RU" sz="2800" i="1" dirty="0" smtClean="0"/>
              <a:t>стыдить за</a:t>
            </a:r>
            <a:endParaRPr lang="en-US" sz="2800" i="1" dirty="0" smtClean="0"/>
          </a:p>
          <a:p>
            <a:pPr>
              <a:buNone/>
            </a:pPr>
            <a:r>
              <a:rPr lang="en-US" sz="2800" dirty="0" smtClean="0"/>
              <a:t>t</a:t>
            </a:r>
            <a:r>
              <a:rPr lang="en-US" sz="2800" dirty="0" smtClean="0"/>
              <a:t>o thank…for-</a:t>
            </a:r>
            <a:r>
              <a:rPr lang="ru-RU" sz="2800" dirty="0" smtClean="0"/>
              <a:t> </a:t>
            </a:r>
            <a:r>
              <a:rPr lang="ru-RU" sz="2800" i="1" dirty="0" smtClean="0"/>
              <a:t>благодарить за</a:t>
            </a:r>
            <a:endParaRPr lang="en-US" sz="2800" i="1" dirty="0" smtClean="0"/>
          </a:p>
          <a:p>
            <a:pPr>
              <a:buNone/>
            </a:pPr>
            <a:r>
              <a:rPr lang="en-US" sz="2800" dirty="0" smtClean="0"/>
              <a:t>t</a:t>
            </a:r>
            <a:r>
              <a:rPr lang="en-US" sz="2800" dirty="0" smtClean="0"/>
              <a:t>o praise …for-</a:t>
            </a:r>
            <a:r>
              <a:rPr lang="ru-RU" sz="2800" dirty="0" smtClean="0"/>
              <a:t> </a:t>
            </a:r>
            <a:r>
              <a:rPr lang="ru-RU" sz="2800" i="1" dirty="0" smtClean="0"/>
              <a:t>хвалить за</a:t>
            </a:r>
            <a:endParaRPr lang="en-US" sz="2800" i="1" dirty="0" smtClean="0"/>
          </a:p>
          <a:p>
            <a:pPr>
              <a:buNone/>
            </a:pPr>
            <a:r>
              <a:rPr lang="en-US" sz="2800" dirty="0" smtClean="0"/>
              <a:t>t</a:t>
            </a:r>
            <a:r>
              <a:rPr lang="en-US" sz="2800" dirty="0" smtClean="0"/>
              <a:t>o be responsible for-</a:t>
            </a:r>
            <a:r>
              <a:rPr lang="ru-RU" sz="2800" i="1" dirty="0" smtClean="0"/>
              <a:t>отвечать за</a:t>
            </a:r>
            <a:endParaRPr lang="en-US" sz="2800" i="1" dirty="0" smtClean="0"/>
          </a:p>
          <a:p>
            <a:pPr>
              <a:buNone/>
            </a:pPr>
            <a:r>
              <a:rPr lang="en-US" sz="2800" dirty="0" smtClean="0"/>
              <a:t>t</a:t>
            </a:r>
            <a:r>
              <a:rPr lang="en-US" sz="2800" dirty="0" smtClean="0"/>
              <a:t>o be interested in-</a:t>
            </a:r>
            <a:r>
              <a:rPr lang="ru-RU" sz="2800" dirty="0" smtClean="0"/>
              <a:t> </a:t>
            </a:r>
            <a:r>
              <a:rPr lang="ru-RU" sz="2800" i="1" dirty="0" smtClean="0"/>
              <a:t>быть заинтересованным в</a:t>
            </a:r>
            <a:endParaRPr lang="en-US" sz="2800" i="1" dirty="0" smtClean="0"/>
          </a:p>
          <a:p>
            <a:pPr>
              <a:buNone/>
            </a:pPr>
            <a:r>
              <a:rPr lang="en-US" sz="2800" dirty="0" smtClean="0"/>
              <a:t>t</a:t>
            </a:r>
            <a:r>
              <a:rPr lang="en-US" sz="2800" dirty="0" smtClean="0"/>
              <a:t>o be engaged in-</a:t>
            </a:r>
            <a:r>
              <a:rPr lang="ru-RU" sz="2800" dirty="0" smtClean="0"/>
              <a:t> </a:t>
            </a:r>
            <a:r>
              <a:rPr lang="ru-RU" sz="2800" i="1" dirty="0" smtClean="0"/>
              <a:t>быть занятым в</a:t>
            </a:r>
            <a:endParaRPr lang="en-US" sz="2800" i="1" dirty="0" smtClean="0"/>
          </a:p>
          <a:p>
            <a:pPr>
              <a:buNone/>
            </a:pPr>
            <a:r>
              <a:rPr lang="en-US" sz="2800" dirty="0" smtClean="0"/>
              <a:t>t</a:t>
            </a:r>
            <a:r>
              <a:rPr lang="en-US" sz="2800" dirty="0" smtClean="0"/>
              <a:t>o be fond of-</a:t>
            </a:r>
            <a:r>
              <a:rPr lang="ru-RU" sz="2800" dirty="0" smtClean="0"/>
              <a:t> </a:t>
            </a:r>
            <a:r>
              <a:rPr lang="ru-RU" sz="2800" i="1" dirty="0" smtClean="0"/>
              <a:t>обожать</a:t>
            </a:r>
            <a:endParaRPr lang="en-US" sz="2800" i="1" dirty="0" smtClean="0"/>
          </a:p>
          <a:p>
            <a:pPr>
              <a:buNone/>
            </a:pPr>
            <a:r>
              <a:rPr lang="en-US" sz="2800" dirty="0" smtClean="0"/>
              <a:t>t</a:t>
            </a:r>
            <a:r>
              <a:rPr lang="en-US" sz="2800" dirty="0" smtClean="0"/>
              <a:t>o be tired of-</a:t>
            </a:r>
            <a:r>
              <a:rPr lang="ru-RU" sz="2800" dirty="0" smtClean="0"/>
              <a:t> </a:t>
            </a:r>
            <a:r>
              <a:rPr lang="ru-RU" sz="2800" i="1" dirty="0" smtClean="0"/>
              <a:t>уставать от</a:t>
            </a:r>
            <a:endParaRPr lang="en-US" sz="2800" i="1" dirty="0" smtClean="0"/>
          </a:p>
          <a:p>
            <a:pPr>
              <a:buNone/>
            </a:pPr>
            <a:r>
              <a:rPr lang="en-US" sz="2800" dirty="0" smtClean="0"/>
              <a:t>t</a:t>
            </a:r>
            <a:r>
              <a:rPr lang="en-US" sz="2800" dirty="0" smtClean="0"/>
              <a:t>o be afraid of-</a:t>
            </a:r>
            <a:r>
              <a:rPr lang="ru-RU" sz="2800" dirty="0" smtClean="0"/>
              <a:t> </a:t>
            </a:r>
            <a:r>
              <a:rPr lang="ru-RU" sz="2800" i="1" dirty="0" smtClean="0"/>
              <a:t>бояться</a:t>
            </a:r>
            <a:endParaRPr lang="en-US" sz="2800" i="1" dirty="0" smtClean="0"/>
          </a:p>
          <a:p>
            <a:pPr>
              <a:buNone/>
            </a:pPr>
            <a:r>
              <a:rPr lang="en-US" sz="2800" dirty="0" smtClean="0"/>
              <a:t>t</a:t>
            </a:r>
            <a:r>
              <a:rPr lang="en-US" sz="2800" dirty="0" smtClean="0"/>
              <a:t>o look forward to-</a:t>
            </a:r>
            <a:r>
              <a:rPr lang="ru-RU" sz="2800" dirty="0" smtClean="0"/>
              <a:t> </a:t>
            </a:r>
            <a:r>
              <a:rPr lang="ru-RU" sz="2800" i="1" dirty="0" smtClean="0"/>
              <a:t>с нетерпением ждать</a:t>
            </a:r>
            <a:endParaRPr lang="en-US" sz="2800" i="1" dirty="0" smtClean="0"/>
          </a:p>
          <a:p>
            <a:pPr>
              <a:buNone/>
            </a:pPr>
            <a:r>
              <a:rPr lang="en-US" sz="2800" dirty="0" smtClean="0"/>
              <a:t>t</a:t>
            </a:r>
            <a:r>
              <a:rPr lang="en-US" sz="2800" dirty="0" smtClean="0"/>
              <a:t>o feel like-</a:t>
            </a:r>
            <a:r>
              <a:rPr lang="ru-RU" sz="2800" dirty="0" smtClean="0"/>
              <a:t> </a:t>
            </a:r>
            <a:r>
              <a:rPr lang="ru-RU" sz="2800" i="1" dirty="0" smtClean="0"/>
              <a:t>быть </a:t>
            </a:r>
            <a:r>
              <a:rPr lang="ru-RU" sz="2800" i="1" dirty="0" err="1" smtClean="0"/>
              <a:t>непрочь</a:t>
            </a:r>
            <a:endParaRPr lang="en-US" sz="2800" i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Examples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en-US" dirty="0" smtClean="0"/>
              <a:t>It depends on our </a:t>
            </a:r>
            <a:r>
              <a:rPr lang="en-US" b="1" dirty="0" smtClean="0"/>
              <a:t>coming</a:t>
            </a:r>
            <a:r>
              <a:rPr lang="en-US" dirty="0" smtClean="0"/>
              <a:t> in time.-</a:t>
            </a:r>
            <a:r>
              <a:rPr lang="ru-RU" i="1" dirty="0" smtClean="0"/>
              <a:t>Это зависит от того, придём ли мы вовремя.</a:t>
            </a:r>
          </a:p>
          <a:p>
            <a:r>
              <a:rPr lang="en-US" dirty="0" smtClean="0"/>
              <a:t>He objects to my </a:t>
            </a:r>
            <a:r>
              <a:rPr lang="en-US" b="1" dirty="0" smtClean="0"/>
              <a:t>smoking</a:t>
            </a:r>
            <a:r>
              <a:rPr lang="en-US" dirty="0" smtClean="0"/>
              <a:t> here.-</a:t>
            </a:r>
            <a:r>
              <a:rPr lang="ru-RU" i="1" dirty="0" smtClean="0"/>
              <a:t>Он возражает против того, чтобы я здесь курил.</a:t>
            </a:r>
          </a:p>
          <a:p>
            <a:r>
              <a:rPr lang="en-US" dirty="0" smtClean="0"/>
              <a:t>Thank you for </a:t>
            </a:r>
            <a:r>
              <a:rPr lang="en-US" b="1" dirty="0" smtClean="0"/>
              <a:t>writing</a:t>
            </a:r>
            <a:r>
              <a:rPr lang="en-US" dirty="0" smtClean="0"/>
              <a:t> me a long letter.-</a:t>
            </a:r>
            <a:r>
              <a:rPr lang="ru-RU" i="1" dirty="0" smtClean="0"/>
              <a:t>Спасибо за то, что написали мне длинное письмо.</a:t>
            </a:r>
          </a:p>
          <a:p>
            <a:r>
              <a:rPr lang="en-US" dirty="0" smtClean="0"/>
              <a:t>Jack was responsible for </a:t>
            </a:r>
            <a:r>
              <a:rPr lang="en-US" b="1" dirty="0" smtClean="0"/>
              <a:t>delivering</a:t>
            </a:r>
            <a:r>
              <a:rPr lang="en-US" dirty="0" smtClean="0"/>
              <a:t> mail.-</a:t>
            </a:r>
            <a:r>
              <a:rPr lang="ru-RU" i="1" dirty="0" smtClean="0"/>
              <a:t>Джек отвечал за доставку почты.</a:t>
            </a:r>
            <a:endParaRPr lang="ru-RU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/>
              <a:t>Как определение, герундий всегда стоит с предлогом и используется после таких существительных, как: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</a:t>
            </a:r>
            <a:r>
              <a:rPr lang="en-US" dirty="0" smtClean="0"/>
              <a:t>pportunity of- </a:t>
            </a:r>
            <a:r>
              <a:rPr lang="ru-RU" i="1" dirty="0" smtClean="0"/>
              <a:t>возможность</a:t>
            </a:r>
            <a:endParaRPr lang="en-US" i="1" dirty="0" smtClean="0"/>
          </a:p>
          <a:p>
            <a:r>
              <a:rPr lang="en-US" dirty="0" smtClean="0"/>
              <a:t>i</a:t>
            </a:r>
            <a:r>
              <a:rPr lang="en-US" dirty="0" smtClean="0"/>
              <a:t>dea of- </a:t>
            </a:r>
            <a:r>
              <a:rPr lang="ru-RU" i="1" dirty="0" smtClean="0"/>
              <a:t>идея, мысль</a:t>
            </a:r>
          </a:p>
          <a:p>
            <a:r>
              <a:rPr lang="en-US" dirty="0" smtClean="0"/>
              <a:t>i</a:t>
            </a:r>
            <a:r>
              <a:rPr lang="en-US" dirty="0" smtClean="0"/>
              <a:t>mportance of- </a:t>
            </a:r>
            <a:r>
              <a:rPr lang="ru-RU" i="1" dirty="0" smtClean="0"/>
              <a:t>важность</a:t>
            </a:r>
          </a:p>
          <a:p>
            <a:r>
              <a:rPr lang="en-US" dirty="0" smtClean="0"/>
              <a:t>i</a:t>
            </a:r>
            <a:r>
              <a:rPr lang="en-US" dirty="0" smtClean="0"/>
              <a:t>nterest in- </a:t>
            </a:r>
            <a:r>
              <a:rPr lang="ru-RU" i="1" dirty="0" smtClean="0"/>
              <a:t>интерес в</a:t>
            </a:r>
          </a:p>
          <a:p>
            <a:r>
              <a:rPr lang="en-US" dirty="0" smtClean="0"/>
              <a:t>c</a:t>
            </a:r>
            <a:r>
              <a:rPr lang="en-US" dirty="0" smtClean="0"/>
              <a:t>hance of- </a:t>
            </a:r>
            <a:r>
              <a:rPr lang="ru-RU" i="1" dirty="0" smtClean="0"/>
              <a:t>возможность, шанс</a:t>
            </a:r>
          </a:p>
          <a:p>
            <a:r>
              <a:rPr lang="en-US" dirty="0" smtClean="0"/>
              <a:t>h</a:t>
            </a:r>
            <a:r>
              <a:rPr lang="en-US" dirty="0" smtClean="0"/>
              <a:t>ope of- </a:t>
            </a:r>
            <a:r>
              <a:rPr lang="ru-RU" i="1" dirty="0" smtClean="0"/>
              <a:t>надежда</a:t>
            </a:r>
          </a:p>
          <a:p>
            <a:r>
              <a:rPr lang="en-US" dirty="0" smtClean="0"/>
              <a:t>w</a:t>
            </a:r>
            <a:r>
              <a:rPr lang="en-US" dirty="0" smtClean="0"/>
              <a:t>ay of- </a:t>
            </a:r>
            <a:r>
              <a:rPr lang="ru-RU" i="1" dirty="0" smtClean="0"/>
              <a:t>способ</a:t>
            </a:r>
          </a:p>
          <a:p>
            <a:r>
              <a:rPr lang="en-US" dirty="0" smtClean="0"/>
              <a:t>e</a:t>
            </a:r>
            <a:r>
              <a:rPr lang="en-US" dirty="0" smtClean="0"/>
              <a:t>xperience in – </a:t>
            </a:r>
            <a:r>
              <a:rPr lang="ru-RU" i="1" dirty="0" smtClean="0"/>
              <a:t>опыт</a:t>
            </a:r>
            <a:endParaRPr lang="en-US" i="1" dirty="0" smtClean="0"/>
          </a:p>
          <a:p>
            <a:r>
              <a:rPr lang="en-US" dirty="0" smtClean="0"/>
              <a:t>r</a:t>
            </a:r>
            <a:r>
              <a:rPr lang="en-US" dirty="0" smtClean="0"/>
              <a:t>eason for- </a:t>
            </a:r>
            <a:r>
              <a:rPr lang="ru-RU" i="1" dirty="0" smtClean="0"/>
              <a:t>причина</a:t>
            </a:r>
            <a:endParaRPr lang="ru-RU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Examples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en-US" dirty="0" smtClean="0"/>
              <a:t>I detest your way of </a:t>
            </a:r>
            <a:r>
              <a:rPr lang="en-US" b="1" dirty="0" smtClean="0"/>
              <a:t>doing</a:t>
            </a:r>
            <a:r>
              <a:rPr lang="en-US" dirty="0" smtClean="0"/>
              <a:t> it.-</a:t>
            </a:r>
            <a:r>
              <a:rPr lang="ru-RU" dirty="0" smtClean="0"/>
              <a:t>Мне не нравится, как вы это делаете.</a:t>
            </a:r>
          </a:p>
          <a:p>
            <a:r>
              <a:rPr lang="en-US" dirty="0" smtClean="0"/>
              <a:t>He’s got a lot of experience in </a:t>
            </a:r>
            <a:r>
              <a:rPr lang="en-US" b="1" dirty="0" smtClean="0"/>
              <a:t>taming </a:t>
            </a:r>
            <a:r>
              <a:rPr lang="en-US" dirty="0" smtClean="0"/>
              <a:t>wild animals.-</a:t>
            </a:r>
            <a:r>
              <a:rPr lang="ru-RU" dirty="0" smtClean="0"/>
              <a:t>У него большой опыт в укрощении диких зверей.</a:t>
            </a:r>
          </a:p>
          <a:p>
            <a:r>
              <a:rPr lang="en-US" dirty="0" smtClean="0"/>
              <a:t>There is no reason for </a:t>
            </a:r>
            <a:r>
              <a:rPr lang="en-US" b="1" dirty="0" smtClean="0"/>
              <a:t>coming</a:t>
            </a:r>
            <a:r>
              <a:rPr lang="en-US" dirty="0" smtClean="0"/>
              <a:t> so soon.-</a:t>
            </a:r>
            <a:r>
              <a:rPr lang="ru-RU" dirty="0" smtClean="0"/>
              <a:t>Нет причины приходить так рано.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705</Words>
  <Application>Microsoft Office PowerPoint</Application>
  <PresentationFormat>Экран (4:3)</PresentationFormat>
  <Paragraphs>114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The Gerund</vt:lpstr>
      <vt:lpstr>Формы герундия</vt:lpstr>
      <vt:lpstr>Task 1. </vt:lpstr>
      <vt:lpstr>Употребление герундия</vt:lpstr>
      <vt:lpstr>REMEMBER!</vt:lpstr>
      <vt:lpstr>Как предложное дополнение герундий может использоваться после любого прилагательного или глагола, требующего предлога.</vt:lpstr>
      <vt:lpstr>Examples</vt:lpstr>
      <vt:lpstr>Как определение, герундий всегда стоит с предлогом и используется после таких существительных, как:</vt:lpstr>
      <vt:lpstr>Examples</vt:lpstr>
      <vt:lpstr>С рядом глаголов и предлогов используется только неперфектная форма герундия</vt:lpstr>
      <vt:lpstr>answer climb  drink  forget hear learn  lie pay say ski type watch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Gerund</dc:title>
  <dc:creator>santer-a</dc:creator>
  <cp:lastModifiedBy>santer-a</cp:lastModifiedBy>
  <cp:revision>9</cp:revision>
  <dcterms:created xsi:type="dcterms:W3CDTF">2011-03-01T05:19:22Z</dcterms:created>
  <dcterms:modified xsi:type="dcterms:W3CDTF">2011-03-03T17:22:21Z</dcterms:modified>
</cp:coreProperties>
</file>